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EAFF"/>
          </a:solidFill>
        </a:fill>
      </a:tcStyle>
    </a:wholeTbl>
    <a:band2H>
      <a:tcTxStyle b="def" i="def"/>
      <a:tcStyle>
        <a:tcBdr/>
        <a:fill>
          <a:solidFill>
            <a:srgbClr val="E9F5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E3CA"/>
          </a:solidFill>
        </a:fill>
      </a:tcStyle>
    </a:wholeTbl>
    <a:band2H>
      <a:tcTxStyle b="def" i="def"/>
      <a:tcStyle>
        <a:tcBdr/>
        <a:fill>
          <a:solidFill>
            <a:srgbClr val="FEF2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1CCEB"/>
          </a:solidFill>
        </a:fill>
      </a:tcStyle>
    </a:wholeTbl>
    <a:band2H>
      <a:tcTxStyle b="def" i="def"/>
      <a:tcStyle>
        <a:tcBdr/>
        <a:fill>
          <a:solidFill>
            <a:srgbClr val="F8E7F5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65212" y="0"/>
            <a:ext cx="8229602" cy="47244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half" idx="1"/>
          </p:nvPr>
        </p:nvSpPr>
        <p:spPr>
          <a:xfrm>
            <a:off x="1065212" y="4800600"/>
            <a:ext cx="8229601" cy="2057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8728498" y="6172200"/>
            <a:ext cx="2841837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1522412" y="0"/>
            <a:ext cx="9144003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9142410" y="0"/>
            <a:ext cx="1524003" cy="60198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1522412" y="381000"/>
            <a:ext cx="7391401" cy="6477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xfrm>
            <a:off x="1065212" y="0"/>
            <a:ext cx="8229604" cy="47244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108" name="Shape 108"/>
          <p:cNvSpPr/>
          <p:nvPr>
            <p:ph type="body" sz="half" idx="1"/>
          </p:nvPr>
        </p:nvSpPr>
        <p:spPr>
          <a:xfrm>
            <a:off x="1065212" y="4800600"/>
            <a:ext cx="8229601" cy="2057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xfrm>
            <a:off x="5886661" y="6172200"/>
            <a:ext cx="2841838" cy="368301"/>
          </a:xfrm>
          <a:prstGeom prst="rect">
            <a:avLst/>
          </a:prstGeom>
        </p:spPr>
        <p:txBody>
          <a:bodyPr wrap="none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</p:spPr>
        <p:txBody>
          <a:bodyPr/>
          <a:lstStyle>
            <a:lvl2pPr indent="-27812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hape 118"/>
          <p:cNvSpPr/>
          <p:nvPr>
            <p:ph type="sldNum" sz="quarter" idx="2"/>
          </p:nvPr>
        </p:nvSpPr>
        <p:spPr>
          <a:xfrm>
            <a:off x="10435276" y="6423341"/>
            <a:ext cx="231139" cy="231139"/>
          </a:xfrm>
          <a:prstGeom prst="rect">
            <a:avLst/>
          </a:prstGeom>
        </p:spPr>
        <p:txBody>
          <a:bodyPr wrap="none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1522412" y="0"/>
            <a:ext cx="9144003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1059614" y="0"/>
            <a:ext cx="8692399" cy="533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1065212" y="5410200"/>
            <a:ext cx="8687335" cy="144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1522412" y="0"/>
            <a:ext cx="9144003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1504781" y="1905000"/>
            <a:ext cx="4419599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1522412" y="0"/>
            <a:ext cx="9144003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1522411" y="1752600"/>
            <a:ext cx="4416553" cy="10668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1522412" y="0"/>
            <a:ext cx="9144003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1055603" y="0"/>
            <a:ext cx="3596608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pPr/>
            <a:r>
              <a:t>Title Text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4951414" y="685800"/>
            <a:ext cx="6400802" cy="6172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1055603" y="0"/>
            <a:ext cx="3596608" cy="457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xfrm>
            <a:off x="1065212" y="4648200"/>
            <a:ext cx="3581401" cy="220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ClrTx/>
              <a:buSzTx/>
              <a:buFontTx/>
              <a:buNone/>
              <a:defRPr sz="1800"/>
            </a:lvl1pPr>
            <a:lvl2pPr marL="0" indent="0">
              <a:spcBef>
                <a:spcPts val="1200"/>
              </a:spcBef>
              <a:buClrTx/>
              <a:buSzTx/>
              <a:buFontTx/>
              <a:buNone/>
              <a:defRPr sz="1800"/>
            </a:lvl2pPr>
            <a:lvl3pPr marL="0" indent="0">
              <a:spcBef>
                <a:spcPts val="1200"/>
              </a:spcBef>
              <a:buClrTx/>
              <a:buSzTx/>
              <a:buFontTx/>
              <a:buNone/>
              <a:defRPr sz="1800"/>
            </a:lvl3pPr>
            <a:lvl4pPr marL="0" indent="0">
              <a:spcBef>
                <a:spcPts val="1200"/>
              </a:spcBef>
              <a:buClrTx/>
              <a:buSzTx/>
              <a:buFontTx/>
              <a:buNone/>
              <a:defRPr sz="1800"/>
            </a:lvl4pPr>
            <a:lvl5pPr marL="0" indent="0">
              <a:spcBef>
                <a:spcPts val="1200"/>
              </a:spcBef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0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9828210" y="6423344"/>
            <a:ext cx="838203" cy="2311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824780" y="0"/>
            <a:ext cx="9743441" cy="183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6797994" y="2438400"/>
            <a:ext cx="4770227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223838" marR="0" indent="-223838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509905" marR="0" indent="-278129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755650" marR="0" indent="-2921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944562" marR="0" indent="-26193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1116807" marR="0" indent="-2595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1293875" marR="0" indent="-260603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1467611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1641348" marR="0" indent="-260604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1815083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2.png"/><Relationship Id="rId4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loridaSchoolLeaders.org" TargetMode="External"/><Relationship Id="rId3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.tif"/><Relationship Id="rId4" Type="http://schemas.openxmlformats.org/officeDocument/2006/relationships/image" Target="../media/image6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608014" y="1828800"/>
            <a:ext cx="9601198" cy="2895600"/>
          </a:xfrm>
          <a:prstGeom prst="rect">
            <a:avLst/>
          </a:prstGeom>
        </p:spPr>
        <p:txBody>
          <a:bodyPr/>
          <a:lstStyle/>
          <a:p>
            <a:pPr>
              <a:defRPr b="1" spc="0" sz="4000"/>
            </a:pPr>
            <a:r>
              <a:t>EDU 615 </a:t>
            </a:r>
            <a:endParaRPr spc="60">
              <a:solidFill>
                <a:srgbClr val="000000"/>
              </a:solidFill>
            </a:endParaRPr>
          </a:p>
          <a:p>
            <a:pPr>
              <a:defRPr b="1" spc="0" sz="4000"/>
            </a:pPr>
            <a:r>
              <a:t>Ethics and Communication for School Leaders</a:t>
            </a:r>
            <a:endParaRPr spc="60">
              <a:solidFill>
                <a:srgbClr val="000000"/>
              </a:solidFill>
            </a:endParaRPr>
          </a:p>
          <a:p>
            <a:pPr>
              <a:defRPr spc="60" sz="4000">
                <a:solidFill>
                  <a:srgbClr val="000000"/>
                </a:solidFill>
              </a:defRPr>
            </a:pPr>
          </a:p>
          <a:p>
            <a:pPr>
              <a:defRPr b="1" i="1" spc="0" sz="4000"/>
            </a:pPr>
            <a:r>
              <a:t>Week #1: Tuesday, May 17, 2016</a:t>
            </a:r>
          </a:p>
        </p:txBody>
      </p:sp>
      <p:sp>
        <p:nvSpPr>
          <p:cNvPr id="128" name="Shape 128"/>
          <p:cNvSpPr/>
          <p:nvPr>
            <p:ph type="body" sz="quarter" idx="1"/>
          </p:nvPr>
        </p:nvSpPr>
        <p:spPr>
          <a:xfrm>
            <a:off x="684212" y="4914900"/>
            <a:ext cx="8229601" cy="1219200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Terrence narinesingh, ed.s.</a:t>
            </a:r>
          </a:p>
          <a:p>
            <a:pPr>
              <a:defRPr b="1"/>
            </a:pPr>
            <a:r>
              <a:t>adjunct professor</a:t>
            </a:r>
          </a:p>
          <a:p>
            <a:pPr>
              <a:defRPr b="1"/>
            </a:pPr>
            <a:r>
              <a:t>Adrian Dominican school of education </a:t>
            </a:r>
          </a:p>
          <a:p>
            <a:pPr>
              <a:defRPr b="1"/>
            </a:pPr>
            <a:r>
              <a:t>educational leadership </a:t>
            </a:r>
          </a:p>
        </p:txBody>
      </p:sp>
      <p:grpSp>
        <p:nvGrpSpPr>
          <p:cNvPr id="131" name="Group 131" descr="https://www.scoutrfp.com/wp-content/uploads/2015/07/Barry-University-logo.jpg"/>
          <p:cNvGrpSpPr/>
          <p:nvPr/>
        </p:nvGrpSpPr>
        <p:grpSpPr>
          <a:xfrm>
            <a:off x="4002763" y="-18601"/>
            <a:ext cx="4635847" cy="1647833"/>
            <a:chOff x="-1" y="0"/>
            <a:chExt cx="4635845" cy="1647831"/>
          </a:xfrm>
        </p:grpSpPr>
        <p:pic>
          <p:nvPicPr>
            <p:cNvPr id="129" name="image4.jpeg" descr="https://www.scoutrfp.com/wp-content/uploads/2015/07/Barry-University-logo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199" y="203200"/>
              <a:ext cx="4229445" cy="12033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0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" y="-1"/>
              <a:ext cx="4635847" cy="16478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2" name="image1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42299" y="4076700"/>
            <a:ext cx="3860804" cy="2895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>
              <a:defRPr spc="0" sz="1800">
                <a:solidFill>
                  <a:srgbClr val="000000"/>
                </a:solidFill>
              </a:defRPr>
            </a:pPr>
            <a:r>
              <a:rPr spc="100" sz="3600">
                <a:solidFill>
                  <a:srgbClr val="FFFFFF"/>
                </a:solidFill>
              </a:rPr>
              <a:t>In-Basket Activity 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xfrm>
            <a:off x="1522412" y="1904999"/>
            <a:ext cx="9134393" cy="4114802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3300">
                <a:solidFill>
                  <a:srgbClr val="FFFFFF"/>
                </a:solidFill>
              </a:rPr>
              <a:t>If you have a GREEN folder with your course syllabus, your role in the activity is an elementary School Principal. You can select ONE Assistant Principal with a RED or ORANGE folder. </a:t>
            </a:r>
            <a:endParaRPr i="1" sz="3300"/>
          </a:p>
          <a:p>
            <a:pPr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i="1" sz="3300"/>
          </a:p>
          <a:p>
            <a:pPr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3300">
                <a:solidFill>
                  <a:srgbClr val="FFFFFF"/>
                </a:solidFill>
              </a:rPr>
              <a:t>If you have a BLUE folder, you are a middle or high School Principal.  You can select up to 3 Assistant Principals with a RED or ORANGE folder.  </a:t>
            </a:r>
          </a:p>
        </p:txBody>
      </p:sp>
      <p:pic>
        <p:nvPicPr>
          <p:cNvPr id="181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597" cy="66093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165100" y="1968500"/>
            <a:ext cx="1270000" cy="1270000"/>
          </a:xfrm>
          <a:prstGeom prst="rect">
            <a:avLst/>
          </a:prstGeom>
          <a:solidFill>
            <a:schemeClr val="accent2"/>
          </a:solidFill>
          <a:ln w="12700">
            <a:solidFill>
              <a:srgbClr val="378627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183" name="Shape 183"/>
          <p:cNvSpPr/>
          <p:nvPr/>
        </p:nvSpPr>
        <p:spPr>
          <a:xfrm>
            <a:off x="165100" y="4622800"/>
            <a:ext cx="1270000" cy="1270000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 w="12700">
            <a:solidFill>
              <a:srgbClr val="378627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</a:p>
        </p:txBody>
      </p:sp>
      <p:sp>
        <p:nvSpPr>
          <p:cNvPr id="184" name="Shape 18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>
              <a:defRPr spc="0" sz="1800">
                <a:solidFill>
                  <a:srgbClr val="000000"/>
                </a:solidFill>
              </a:defRPr>
            </a:pPr>
            <a:r>
              <a:rPr spc="100" sz="3600">
                <a:solidFill>
                  <a:srgbClr val="FFFFFF"/>
                </a:solidFill>
              </a:rPr>
              <a:t>In-Basket Activity </a:t>
            </a:r>
          </a:p>
        </p:txBody>
      </p:sp>
      <p:sp>
        <p:nvSpPr>
          <p:cNvPr id="187" name="Shape 187"/>
          <p:cNvSpPr/>
          <p:nvPr>
            <p:ph type="body" idx="1"/>
          </p:nvPr>
        </p:nvSpPr>
        <p:spPr>
          <a:xfrm>
            <a:off x="1522412" y="1904999"/>
            <a:ext cx="9134393" cy="4114802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3300">
                <a:solidFill>
                  <a:srgbClr val="FFFFFF"/>
                </a:solidFill>
              </a:rPr>
              <a:t>Using the Code of Ethics of the Education Profession in Florida, examine the selected scenario and discuss the ethical dilemma. </a:t>
            </a:r>
            <a:endParaRPr i="1" sz="3300"/>
          </a:p>
          <a:p>
            <a:pPr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i="1" sz="3300"/>
          </a:p>
          <a:p>
            <a:pPr marL="0" indent="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3300">
                <a:solidFill>
                  <a:srgbClr val="FFFFFF"/>
                </a:solidFill>
              </a:rPr>
              <a:t>Principals, be ready to share out in 10 minutes!</a:t>
            </a:r>
          </a:p>
        </p:txBody>
      </p:sp>
      <p:pic>
        <p:nvPicPr>
          <p:cNvPr id="18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597" cy="66093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>
              <a:defRPr spc="0" sz="1800">
                <a:solidFill>
                  <a:srgbClr val="000000"/>
                </a:solidFill>
              </a:defRPr>
            </a:pPr>
            <a:r>
              <a:rPr spc="100" sz="3600">
                <a:solidFill>
                  <a:srgbClr val="FFFFFF"/>
                </a:solidFill>
              </a:rPr>
              <a:t>Wrap Up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xfrm>
            <a:off x="587126" y="1904999"/>
            <a:ext cx="10069680" cy="4114802"/>
          </a:xfrm>
          <a:prstGeom prst="rect">
            <a:avLst/>
          </a:prstGeom>
        </p:spPr>
        <p:txBody>
          <a:bodyPr/>
          <a:lstStyle/>
          <a:p>
            <a:pPr marL="606591" indent="-606591">
              <a:buClr>
                <a:srgbClr val="FFFFFF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i="1" sz="3300">
                <a:solidFill>
                  <a:srgbClr val="FFFFFF"/>
                </a:solidFill>
              </a:rPr>
              <a:t>Review </a:t>
            </a:r>
            <a:endParaRPr i="1" sz="3300"/>
          </a:p>
          <a:p>
            <a:pPr marL="606591" indent="-606591">
              <a:buClr>
                <a:srgbClr val="FFFFFF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i="1" sz="3300">
                <a:solidFill>
                  <a:srgbClr val="FFFFFF"/>
                </a:solidFill>
              </a:rPr>
              <a:t>Next week’s readings </a:t>
            </a:r>
            <a:endParaRPr i="1" sz="3300">
              <a:solidFill>
                <a:srgbClr val="FFFFFF"/>
              </a:solidFill>
            </a:endParaRPr>
          </a:p>
          <a:p>
            <a:pPr lvl="3" marL="1289216" indent="-606591">
              <a:buClr>
                <a:srgbClr val="FFFFFF"/>
              </a:buClr>
              <a:buFontTx/>
              <a:defRPr sz="1800">
                <a:solidFill>
                  <a:srgbClr val="000000"/>
                </a:solidFill>
              </a:defRPr>
            </a:pPr>
            <a:r>
              <a:rPr i="1" sz="3300">
                <a:solidFill>
                  <a:srgbClr val="FFFFFF"/>
                </a:solidFill>
              </a:rPr>
              <a:t>BWW Chapter 1, Ethics Chapter 1</a:t>
            </a:r>
          </a:p>
        </p:txBody>
      </p:sp>
      <p:pic>
        <p:nvPicPr>
          <p:cNvPr id="193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597" cy="66093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xfrm>
            <a:off x="1192213" y="127000"/>
            <a:ext cx="9144001" cy="1371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>
              <a:defRPr spc="0" sz="1800">
                <a:solidFill>
                  <a:srgbClr val="000000"/>
                </a:solidFill>
              </a:defRPr>
            </a:pPr>
            <a:r>
              <a:rPr spc="100" sz="3600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197" name="Shape 197"/>
          <p:cNvSpPr/>
          <p:nvPr>
            <p:ph type="body" idx="1"/>
          </p:nvPr>
        </p:nvSpPr>
        <p:spPr>
          <a:xfrm>
            <a:off x="1171665" y="1715838"/>
            <a:ext cx="9447082" cy="5252495"/>
          </a:xfrm>
          <a:prstGeom prst="rect">
            <a:avLst/>
          </a:prstGeom>
        </p:spPr>
        <p:txBody>
          <a:bodyPr/>
          <a:lstStyle/>
          <a:p>
            <a:pPr marL="0" indent="0" defTabSz="612648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APA (2010). </a:t>
            </a:r>
            <a:r>
              <a:rPr i="1" sz="2000">
                <a:solidFill>
                  <a:srgbClr val="FFFFFF"/>
                </a:solidFill>
              </a:rPr>
              <a:t>Publication manual of the American Psychological Association       </a:t>
            </a:r>
            <a:endParaRPr i="1" sz="2000">
              <a:solidFill>
                <a:srgbClr val="FFFFFF"/>
              </a:solidFill>
            </a:endParaRPr>
          </a:p>
          <a:p>
            <a:pPr lvl="1" marL="0" indent="440372" defTabSz="612648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(6th ed.). Washington, DC: American Psychological Association. </a:t>
            </a:r>
            <a:endParaRPr sz="2000"/>
          </a:p>
          <a:p>
            <a:pPr lvl="2" marL="0" indent="306324" defTabSz="612648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000"/>
          </a:p>
          <a:p>
            <a:pPr marL="0" indent="0" defTabSz="612648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Berko, R., Wolvin, A., &amp; Wolvin, D. (2010). </a:t>
            </a:r>
            <a:r>
              <a:rPr i="1" sz="2000">
                <a:solidFill>
                  <a:srgbClr val="FFFFFF"/>
                </a:solidFill>
              </a:rPr>
              <a:t>Communicating: A social, cultural and </a:t>
            </a:r>
            <a:endParaRPr i="1" sz="2000">
              <a:solidFill>
                <a:srgbClr val="FFFFFF"/>
              </a:solidFill>
            </a:endParaRPr>
          </a:p>
          <a:p>
            <a:pPr lvl="1" marL="0" indent="440372" defTabSz="612648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FFFFFF"/>
                </a:solidFill>
              </a:rPr>
              <a:t>career focus</a:t>
            </a:r>
            <a:r>
              <a:rPr sz="2000">
                <a:solidFill>
                  <a:srgbClr val="FFFFFF"/>
                </a:solidFill>
              </a:rPr>
              <a:t> (11th ed.). Boston: Houghton Mifflin. </a:t>
            </a:r>
            <a:endParaRPr sz="2000"/>
          </a:p>
          <a:p>
            <a:pPr lvl="2" marL="0" indent="306324" defTabSz="612648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000"/>
          </a:p>
          <a:p>
            <a:pPr marL="0" indent="0" defTabSz="612648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Strike, K.A., Haller, E.J. &amp; Soltis, J.E. (2005). T</a:t>
            </a:r>
            <a:r>
              <a:rPr i="1" sz="2000">
                <a:solidFill>
                  <a:srgbClr val="FFFFFF"/>
                </a:solidFill>
              </a:rPr>
              <a:t>he ethics of school administration (3rd ed.). </a:t>
            </a:r>
            <a:endParaRPr i="1" sz="2000">
              <a:solidFill>
                <a:srgbClr val="FFFFFF"/>
              </a:solidFill>
            </a:endParaRPr>
          </a:p>
          <a:p>
            <a:pPr lvl="1" marL="0" indent="440372" defTabSz="612648">
              <a:spcBef>
                <a:spcPts val="1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New York: Teachers College. </a:t>
            </a:r>
          </a:p>
        </p:txBody>
      </p:sp>
      <p:pic>
        <p:nvPicPr>
          <p:cNvPr id="19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597" cy="66093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/>
          <a:lstStyle/>
          <a:p>
            <a:pPr>
              <a:defRPr spc="0" sz="1800">
                <a:solidFill>
                  <a:srgbClr val="000000"/>
                </a:solidFill>
              </a:defRPr>
            </a:pPr>
            <a:r>
              <a:rPr spc="100" sz="3600">
                <a:solidFill>
                  <a:srgbClr val="FFFFFF"/>
                </a:solidFill>
              </a:rPr>
              <a:t>About me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1522412" y="1904999"/>
            <a:ext cx="9134393" cy="4654254"/>
          </a:xfrm>
          <a:prstGeom prst="rect">
            <a:avLst/>
          </a:prstGeom>
        </p:spPr>
        <p:txBody>
          <a:bodyPr/>
          <a:lstStyle/>
          <a:p>
            <a:pPr marL="172354" indent="-172354" defTabSz="704087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2016 Harvard University Leadership Program participant</a:t>
            </a:r>
          </a:p>
          <a:p>
            <a:pPr marL="172354" indent="-172354" defTabSz="704087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Doctoral candidate (Ph.D. in Educational Leadership)</a:t>
            </a:r>
          </a:p>
          <a:p>
            <a:pPr marL="172354" indent="-172354" defTabSz="704087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Experience includes teacher, district instructional specialist (administrator) and Assistant Principal</a:t>
            </a:r>
          </a:p>
          <a:p>
            <a:pPr marL="172354" indent="-172354" defTabSz="704087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Improved school grades/ratings district-wide and at current school </a:t>
            </a:r>
          </a:p>
          <a:p>
            <a:pPr marL="172354" indent="-172354" defTabSz="704087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Short-term goal is to be a Principal and long-term goal is to be an Area Superintendent</a:t>
            </a:r>
          </a:p>
          <a:p>
            <a:pPr marL="172354" indent="-172354" defTabSz="704087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Select Career highlights:</a:t>
            </a:r>
          </a:p>
          <a:p>
            <a:pPr lvl="1" marL="331670" indent="-153204" defTabSz="704087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Santaluces High School (15% increase and grade improvement from D to A)</a:t>
            </a:r>
            <a:endParaRPr sz="1600"/>
          </a:p>
          <a:p>
            <a:pPr lvl="1" marL="350821" indent="-172354" defTabSz="704087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South Tech Academy [6-12] (12% increase and grade improvement from D to B)</a:t>
            </a:r>
          </a:p>
          <a:p>
            <a:pPr lvl="1" marL="350821" indent="-172354" defTabSz="704087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Village Academy [K-12] (6% increase and grade improvement from C to B)</a:t>
            </a:r>
          </a:p>
          <a:p>
            <a:pPr lvl="1" marL="350821" indent="-172354" defTabSz="704087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Olympic Heights High School (5% increase and grade improvement from B to A)</a:t>
            </a:r>
          </a:p>
          <a:p>
            <a:pPr lvl="1" marL="350821" indent="-172354" defTabSz="704087">
              <a:spcBef>
                <a:spcPts val="1300"/>
              </a:spcBef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Royal Palm Beach High School (3% increase and grade improvement from D to B)</a:t>
            </a:r>
          </a:p>
        </p:txBody>
      </p:sp>
      <p:pic>
        <p:nvPicPr>
          <p:cNvPr id="13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597" cy="66093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4608513" y="-140834"/>
            <a:ext cx="9144002" cy="13716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 spc="0" sz="1800">
                <a:solidFill>
                  <a:srgbClr val="000000"/>
                </a:solidFill>
              </a:defRPr>
            </a:pPr>
            <a:r>
              <a:rPr spc="100" sz="3600">
                <a:solidFill>
                  <a:srgbClr val="FFFFFF"/>
                </a:solidFill>
              </a:rPr>
              <a:t>Icebreaker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1522453" y="1371599"/>
            <a:ext cx="9134394" cy="4114802"/>
          </a:xfrm>
          <a:prstGeom prst="rect">
            <a:avLst/>
          </a:prstGeom>
        </p:spPr>
        <p:txBody>
          <a:bodyPr/>
          <a:lstStyle/>
          <a:p>
            <a:pPr marL="298450" indent="-29845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Pair up with the educational leadership researcher next to you. </a:t>
            </a:r>
            <a:endParaRPr sz="2400">
              <a:solidFill>
                <a:srgbClr val="FFFFFF"/>
              </a:solidFill>
            </a:endParaRPr>
          </a:p>
          <a:p>
            <a:pPr marL="298450" indent="-29845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As a pair, you have 4 minutes in total to talk to each other and share vital information such as name, experiences and goals. </a:t>
            </a:r>
            <a:endParaRPr sz="2400">
              <a:solidFill>
                <a:srgbClr val="FFFFFF"/>
              </a:solidFill>
            </a:endParaRPr>
          </a:p>
          <a:p>
            <a:pPr marL="298450" indent="-29845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You will then introduce your partner to the rest of the group. </a:t>
            </a:r>
          </a:p>
        </p:txBody>
      </p:sp>
      <p:pic>
        <p:nvPicPr>
          <p:cNvPr id="14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597" cy="660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91901" y="3272670"/>
            <a:ext cx="4211513" cy="3685073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1517649" y="127000"/>
            <a:ext cx="9144002" cy="1371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>
              <a:defRPr spc="0" sz="1800">
                <a:solidFill>
                  <a:srgbClr val="000000"/>
                </a:solidFill>
              </a:defRPr>
            </a:pPr>
            <a:r>
              <a:rPr spc="100" sz="3600">
                <a:solidFill>
                  <a:srgbClr val="FFFFFF"/>
                </a:solidFill>
              </a:rPr>
              <a:t>EDU 615 Syllabus Review  </a:t>
            </a:r>
          </a:p>
        </p:txBody>
      </p:sp>
      <p:pic>
        <p:nvPicPr>
          <p:cNvPr id="14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597" cy="660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21466" y="1814763"/>
            <a:ext cx="3779624" cy="4843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1522413" y="495300"/>
            <a:ext cx="9144001" cy="1371600"/>
          </a:xfrm>
          <a:prstGeom prst="rect">
            <a:avLst/>
          </a:prstGeom>
        </p:spPr>
        <p:txBody>
          <a:bodyPr lIns="0" tIns="0" rIns="0" bIns="0"/>
          <a:lstStyle/>
          <a:p>
            <a:pPr algn="ctr">
              <a:defRPr b="1"/>
            </a:pPr>
            <a:r>
              <a:t>The Florida Principal </a:t>
            </a:r>
          </a:p>
          <a:p>
            <a:pPr algn="ctr">
              <a:defRPr b="1"/>
            </a:pPr>
            <a:r>
              <a:t>Leadership Standards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xfrm>
            <a:off x="1522453" y="2311399"/>
            <a:ext cx="9134394" cy="4114802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defTabSz="878097">
              <a:lnSpc>
                <a:spcPct val="100000"/>
              </a:lnSpc>
              <a:spcBef>
                <a:spcPts val="0"/>
              </a:spcBef>
              <a:buSzTx/>
              <a:buNone/>
              <a:defRPr sz="2328"/>
            </a:pPr>
            <a:r>
              <a:t>The State of FL Principal Leadership Standards addressed: </a:t>
            </a:r>
          </a:p>
          <a:p>
            <a:pPr marL="0" indent="0" defTabSz="878097">
              <a:lnSpc>
                <a:spcPct val="100000"/>
              </a:lnSpc>
              <a:spcBef>
                <a:spcPts val="0"/>
              </a:spcBef>
              <a:buSzTx/>
              <a:buNone/>
              <a:defRPr sz="2328"/>
            </a:pPr>
          </a:p>
          <a:p>
            <a:pPr lvl="1" marL="0" indent="439048" defTabSz="878097">
              <a:lnSpc>
                <a:spcPct val="100000"/>
              </a:lnSpc>
              <a:spcBef>
                <a:spcPts val="0"/>
              </a:spcBef>
              <a:buSzTx/>
              <a:buNone/>
              <a:defRPr b="1" sz="2328"/>
            </a:pPr>
            <a:r>
              <a:t>Domain 1: Student Achievement </a:t>
            </a:r>
            <a:endParaRPr sz="1746">
              <a:solidFill>
                <a:srgbClr val="000000"/>
              </a:solidFill>
            </a:endParaRPr>
          </a:p>
          <a:p>
            <a:pPr lvl="6" marL="0" indent="1862630" defTabSz="878097">
              <a:lnSpc>
                <a:spcPct val="100000"/>
              </a:lnSpc>
              <a:spcBef>
                <a:spcPts val="0"/>
              </a:spcBef>
              <a:buSzTx/>
              <a:buNone/>
              <a:defRPr b="1" sz="2328"/>
            </a:pPr>
            <a:r>
              <a:rPr u="sng"/>
              <a:t>Standard 1: Student Learning Results</a:t>
            </a:r>
            <a:r>
              <a:t> </a:t>
            </a:r>
            <a:endParaRPr sz="1746" u="sng">
              <a:solidFill>
                <a:srgbClr val="000000"/>
              </a:solidFill>
            </a:endParaRPr>
          </a:p>
          <a:p>
            <a:pPr lvl="6" marL="0" indent="1862630" defTabSz="878097">
              <a:lnSpc>
                <a:spcPct val="100000"/>
              </a:lnSpc>
              <a:spcBef>
                <a:spcPts val="0"/>
              </a:spcBef>
              <a:buSzTx/>
              <a:buNone/>
              <a:defRPr i="1" sz="2328"/>
            </a:pPr>
            <a:r>
              <a:t>Effective school leaders achieve results on the school’s</a:t>
            </a:r>
          </a:p>
          <a:p>
            <a:pPr lvl="6" marL="0" indent="1862630" defTabSz="878097">
              <a:lnSpc>
                <a:spcPct val="100000"/>
              </a:lnSpc>
              <a:spcBef>
                <a:spcPts val="0"/>
              </a:spcBef>
              <a:buSzTx/>
              <a:buNone/>
              <a:defRPr i="1" sz="2328"/>
            </a:pPr>
            <a:r>
              <a:t>student learning goals. </a:t>
            </a:r>
            <a:endParaRPr sz="1746">
              <a:solidFill>
                <a:srgbClr val="000000"/>
              </a:solidFill>
            </a:endParaRPr>
          </a:p>
          <a:p>
            <a:pPr lvl="5" marL="0" indent="2195243" defTabSz="878097">
              <a:lnSpc>
                <a:spcPct val="100000"/>
              </a:lnSpc>
              <a:spcBef>
                <a:spcPts val="0"/>
              </a:spcBef>
              <a:buSzTx/>
              <a:buNone/>
              <a:defRPr i="1" sz="1746">
                <a:solidFill>
                  <a:srgbClr val="000000"/>
                </a:solidFill>
              </a:defRPr>
            </a:pPr>
          </a:p>
          <a:p>
            <a:pPr lvl="1" marL="0" indent="439048" defTabSz="878097">
              <a:lnSpc>
                <a:spcPct val="100000"/>
              </a:lnSpc>
              <a:spcBef>
                <a:spcPts val="0"/>
              </a:spcBef>
              <a:buSzTx/>
              <a:buNone/>
              <a:defRPr b="1" sz="2328"/>
            </a:pPr>
            <a:r>
              <a:t>Domain 4: Professional and Ethical Behaviors</a:t>
            </a:r>
            <a:endParaRPr sz="1746">
              <a:solidFill>
                <a:srgbClr val="000000"/>
              </a:solidFill>
            </a:endParaRPr>
          </a:p>
          <a:p>
            <a:pPr lvl="6" marL="0" indent="1862630" defTabSz="878097">
              <a:lnSpc>
                <a:spcPct val="100000"/>
              </a:lnSpc>
              <a:spcBef>
                <a:spcPts val="0"/>
              </a:spcBef>
              <a:buSzTx/>
              <a:buNone/>
              <a:defRPr b="1" sz="2328" u="sng"/>
            </a:pPr>
            <a:r>
              <a:t>Standard 10: Professional and Ethical Behaviors</a:t>
            </a:r>
            <a:endParaRPr sz="1746">
              <a:solidFill>
                <a:srgbClr val="000000"/>
              </a:solidFill>
            </a:endParaRPr>
          </a:p>
          <a:p>
            <a:pPr lvl="6" marL="0" indent="1862630" defTabSz="878097">
              <a:lnSpc>
                <a:spcPct val="100000"/>
              </a:lnSpc>
              <a:spcBef>
                <a:spcPts val="0"/>
              </a:spcBef>
              <a:buSzTx/>
              <a:buNone/>
              <a:defRPr sz="2328"/>
            </a:pPr>
            <a:r>
              <a:t>Effective school leaders demonstrate personal and </a:t>
            </a:r>
          </a:p>
          <a:p>
            <a:pPr lvl="6" marL="0" indent="1862630" defTabSz="878097">
              <a:lnSpc>
                <a:spcPct val="100000"/>
              </a:lnSpc>
              <a:spcBef>
                <a:spcPts val="0"/>
              </a:spcBef>
              <a:buSzTx/>
              <a:buNone/>
              <a:defRPr sz="2328"/>
            </a:pPr>
            <a:r>
              <a:t>professional behaviors consistent with quality practices in </a:t>
            </a:r>
          </a:p>
          <a:p>
            <a:pPr lvl="6" marL="0" indent="1862630" defTabSz="878097">
              <a:lnSpc>
                <a:spcPct val="100000"/>
              </a:lnSpc>
              <a:spcBef>
                <a:spcPts val="0"/>
              </a:spcBef>
              <a:buSzTx/>
              <a:buNone/>
              <a:defRPr sz="2328"/>
            </a:pPr>
            <a:r>
              <a:t>education and as a community leader. </a:t>
            </a:r>
          </a:p>
        </p:txBody>
      </p:sp>
      <p:pic>
        <p:nvPicPr>
          <p:cNvPr id="153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599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86617" y="1473200"/>
            <a:ext cx="2538684" cy="18651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  <p:sp>
        <p:nvSpPr>
          <p:cNvPr id="155" name="Shape 155"/>
          <p:cNvSpPr/>
          <p:nvPr>
            <p:ph type="sldNum" sz="quarter" idx="2"/>
          </p:nvPr>
        </p:nvSpPr>
        <p:spPr>
          <a:xfrm>
            <a:off x="10498776" y="6423341"/>
            <a:ext cx="167639" cy="2311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1509713" y="673100"/>
            <a:ext cx="9144001" cy="1371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>
              <a:defRPr spc="0" sz="1800">
                <a:solidFill>
                  <a:srgbClr val="000000"/>
                </a:solidFill>
              </a:defRPr>
            </a:pPr>
            <a:r>
              <a:rPr spc="100" sz="3600">
                <a:solidFill>
                  <a:srgbClr val="FFFFFF"/>
                </a:solidFill>
              </a:rPr>
              <a:t>William Cecil Golden (WCG) School Leadership Development Program 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xfrm>
            <a:off x="1776453" y="2349499"/>
            <a:ext cx="9134394" cy="4114802"/>
          </a:xfrm>
          <a:prstGeom prst="rect">
            <a:avLst/>
          </a:prstGeom>
        </p:spPr>
        <p:txBody>
          <a:bodyPr/>
          <a:lstStyle/>
          <a:p>
            <a:pPr marL="298450" indent="-29845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Register for the WCG</a:t>
            </a:r>
            <a:endParaRPr sz="2400">
              <a:solidFill>
                <a:srgbClr val="FFFFFF"/>
              </a:solidFill>
            </a:endParaRPr>
          </a:p>
          <a:p>
            <a:pPr marL="298450" indent="-29845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Documentation for completion modules and work for the 10 Principal Leadership Standards</a:t>
            </a:r>
            <a:endParaRPr sz="2400">
              <a:solidFill>
                <a:srgbClr val="FFFFFF"/>
              </a:solidFill>
            </a:endParaRPr>
          </a:p>
          <a:p>
            <a:pPr marL="298450" indent="-29845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Website: </a:t>
            </a:r>
            <a:r>
              <a:rPr sz="2400" u="sng">
                <a:solidFill>
                  <a:schemeClr val="accent3">
                    <a:satOff val="-2251"/>
                    <a:lumOff val="12647"/>
                  </a:schemeClr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www.FloridaSchoolLeaders.org</a:t>
            </a:r>
          </a:p>
        </p:txBody>
      </p:sp>
      <p:pic>
        <p:nvPicPr>
          <p:cNvPr id="159" name="image3.png" descr="http://neo-cdn.stretchinternet.com/fdxVvj/header/bar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0162" y="214501"/>
            <a:ext cx="2326597" cy="66093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>
              <a:defRPr spc="0" sz="1800">
                <a:solidFill>
                  <a:srgbClr val="000000"/>
                </a:solidFill>
              </a:defRPr>
            </a:pPr>
            <a:r>
              <a:rPr spc="100" sz="3600">
                <a:solidFill>
                  <a:srgbClr val="FFFFFF"/>
                </a:solidFill>
              </a:rPr>
              <a:t>LiveText 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xfrm>
            <a:off x="1522453" y="2082799"/>
            <a:ext cx="9134394" cy="4114802"/>
          </a:xfrm>
          <a:prstGeom prst="rect">
            <a:avLst/>
          </a:prstGeom>
        </p:spPr>
        <p:txBody>
          <a:bodyPr/>
          <a:lstStyle/>
          <a:p>
            <a:pPr marL="298450" indent="-29845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Required resource for EDU 615</a:t>
            </a:r>
            <a:endParaRPr sz="2400">
              <a:solidFill>
                <a:srgbClr val="FFFFFF"/>
              </a:solidFill>
            </a:endParaRPr>
          </a:p>
          <a:p>
            <a:pPr marL="298450" indent="-29845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Used to demonstrate the quality of academic programs </a:t>
            </a:r>
            <a:endParaRPr sz="2400">
              <a:solidFill>
                <a:srgbClr val="FFFFFF"/>
              </a:solidFill>
            </a:endParaRPr>
          </a:p>
          <a:p>
            <a:pPr marL="298450" indent="-29845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One time purchase for educational leadership researchers</a:t>
            </a:r>
          </a:p>
        </p:txBody>
      </p:sp>
      <p:pic>
        <p:nvPicPr>
          <p:cNvPr id="164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597" cy="66093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xfrm>
            <a:off x="1522413" y="596900"/>
            <a:ext cx="9144001" cy="1371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>
              <a:defRPr spc="0" sz="1800">
                <a:solidFill>
                  <a:srgbClr val="000000"/>
                </a:solidFill>
              </a:defRPr>
            </a:pPr>
            <a:r>
              <a:rPr spc="100" sz="3600">
                <a:solidFill>
                  <a:srgbClr val="FFFFFF"/>
                </a:solidFill>
              </a:rPr>
              <a:t>Introductions/Overview/Thoughts on Communication </a:t>
            </a:r>
          </a:p>
        </p:txBody>
      </p:sp>
      <p:pic>
        <p:nvPicPr>
          <p:cNvPr id="16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597" cy="6609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1" name="Group 171"/>
          <p:cNvGrpSpPr/>
          <p:nvPr/>
        </p:nvGrpSpPr>
        <p:grpSpPr>
          <a:xfrm>
            <a:off x="4181526" y="1964654"/>
            <a:ext cx="3816248" cy="4710101"/>
            <a:chOff x="0" y="0"/>
            <a:chExt cx="3816246" cy="4710099"/>
          </a:xfrm>
        </p:grpSpPr>
        <p:pic>
          <p:nvPicPr>
            <p:cNvPr id="170" name="image4.ti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" y="203200"/>
              <a:ext cx="3409847" cy="4265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9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816247" cy="4710100"/>
            </a:xfrm>
            <a:prstGeom prst="rect">
              <a:avLst/>
            </a:prstGeom>
            <a:effectLst/>
          </p:spPr>
        </p:pic>
      </p:grpSp>
      <p:sp>
        <p:nvSpPr>
          <p:cNvPr id="172" name="Shape 17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xfrm>
            <a:off x="1517649" y="0"/>
            <a:ext cx="9144002" cy="1371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>
              <a:defRPr spc="0" sz="1800">
                <a:solidFill>
                  <a:srgbClr val="000000"/>
                </a:solidFill>
              </a:defRPr>
            </a:pPr>
            <a:r>
              <a:rPr spc="100" sz="3600">
                <a:solidFill>
                  <a:srgbClr val="FFFFFF"/>
                </a:solidFill>
              </a:rPr>
              <a:t>Ethics</a:t>
            </a:r>
          </a:p>
        </p:txBody>
      </p:sp>
      <p:pic>
        <p:nvPicPr>
          <p:cNvPr id="175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597" cy="660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5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1779" y="1549865"/>
            <a:ext cx="3315743" cy="4986082"/>
          </a:xfrm>
          <a:prstGeom prst="rect">
            <a:avLst/>
          </a:prstGeom>
          <a:ln w="25400">
            <a:solidFill>
              <a:srgbClr val="DDDDDD"/>
            </a:solidFill>
            <a:miter lim="400000"/>
          </a:ln>
        </p:spPr>
      </p:pic>
      <p:sp>
        <p:nvSpPr>
          <p:cNvPr id="177" name="Shape 177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