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theme/theme2.xml" ContentType="application/vnd.openxmlformats-officedocument.theme+xml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EAFF"/>
          </a:solidFill>
        </a:fill>
      </a:tcStyle>
    </a:wholeTbl>
    <a:band2H>
      <a:tcTxStyle b="def" i="def"/>
      <a:tcStyle>
        <a:tcBdr/>
        <a:fill>
          <a:solidFill>
            <a:srgbClr val="E9F5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E3CA"/>
          </a:solidFill>
        </a:fill>
      </a:tcStyle>
    </a:wholeTbl>
    <a:band2H>
      <a:tcTxStyle b="def" i="def"/>
      <a:tcStyle>
        <a:tcBdr/>
        <a:fill>
          <a:solidFill>
            <a:srgbClr val="FEF2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1CCEB"/>
          </a:solidFill>
        </a:fill>
      </a:tcStyle>
    </a:wholeTbl>
    <a:band2H>
      <a:tcTxStyle b="def" i="def"/>
      <a:tcStyle>
        <a:tcBdr/>
        <a:fill>
          <a:solidFill>
            <a:srgbClr val="F8E7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7" name="Shape 10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65212" y="0"/>
            <a:ext cx="8229604" cy="47244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065212" y="4800600"/>
            <a:ext cx="8229601" cy="2057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8497363" y="6240782"/>
            <a:ext cx="231137" cy="23113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/>
          </p:nvPr>
        </p:nvSpPr>
        <p:spPr>
          <a:xfrm>
            <a:off x="9142410" y="0"/>
            <a:ext cx="1524008" cy="60198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body" idx="1"/>
          </p:nvPr>
        </p:nvSpPr>
        <p:spPr>
          <a:xfrm>
            <a:off x="1522412" y="381000"/>
            <a:ext cx="7391401" cy="6477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522412" y="1904999"/>
            <a:ext cx="9134393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1059614" y="0"/>
            <a:ext cx="8692399" cy="5334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1065212" y="5410200"/>
            <a:ext cx="8687335" cy="1447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1504781" y="1905000"/>
            <a:ext cx="4419599" cy="4953002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1522411" y="1752600"/>
            <a:ext cx="4416553" cy="10668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cap="all" spc="200" sz="2000">
                <a:solidFill>
                  <a:schemeClr val="accent1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1522412" y="0"/>
            <a:ext cx="9144004" cy="1752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2" name="Shape 72"/>
          <p:cNvSpPr/>
          <p:nvPr>
            <p:ph type="body" idx="1"/>
          </p:nvPr>
        </p:nvSpPr>
        <p:spPr>
          <a:xfrm>
            <a:off x="4951414" y="685800"/>
            <a:ext cx="6400802" cy="6172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type="title"/>
          </p:nvPr>
        </p:nvSpPr>
        <p:spPr>
          <a:xfrm>
            <a:off x="1055603" y="0"/>
            <a:ext cx="3596608" cy="457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quarter" idx="1"/>
          </p:nvPr>
        </p:nvSpPr>
        <p:spPr>
          <a:xfrm>
            <a:off x="1065212" y="4648200"/>
            <a:ext cx="3581402" cy="220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ClrTx/>
              <a:buSzTx/>
              <a:buFontTx/>
              <a:buNone/>
              <a:defRPr sz="1800"/>
            </a:lvl1pPr>
            <a:lvl2pPr marL="0" indent="0">
              <a:spcBef>
                <a:spcPts val="1200"/>
              </a:spcBef>
              <a:buClrTx/>
              <a:buSzTx/>
              <a:buFontTx/>
              <a:buNone/>
              <a:defRPr sz="1800"/>
            </a:lvl2pPr>
            <a:lvl3pPr marL="0" indent="0">
              <a:spcBef>
                <a:spcPts val="1200"/>
              </a:spcBef>
              <a:buClrTx/>
              <a:buSzTx/>
              <a:buFontTx/>
              <a:buNone/>
              <a:defRPr sz="1800"/>
            </a:lvl3pPr>
            <a:lvl4pPr marL="0" indent="0">
              <a:spcBef>
                <a:spcPts val="1200"/>
              </a:spcBef>
              <a:buClrTx/>
              <a:buSzTx/>
              <a:buFontTx/>
              <a:buNone/>
              <a:defRPr sz="1800"/>
            </a:lvl4pPr>
            <a:lvl5pPr marL="0" indent="0">
              <a:spcBef>
                <a:spcPts val="120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02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824780" y="0"/>
            <a:ext cx="9743441" cy="18367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797994" y="2438400"/>
            <a:ext cx="4770227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0435278" y="6423342"/>
            <a:ext cx="231137" cy="2311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100" strike="noStrike" sz="36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titleStyle>
    <p:bodyStyle>
      <a:lvl1pPr marL="223838" marR="0" indent="-223838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1pPr>
      <a:lvl2pPr marL="509905" marR="0" indent="-278129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2pPr>
      <a:lvl3pPr marL="755650" marR="0" indent="-292100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3pPr>
      <a:lvl4pPr marL="944562" marR="0" indent="-26193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4pPr>
      <a:lvl5pPr marL="1116807" marR="0" indent="-259557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5pPr>
      <a:lvl6pPr marL="1293874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6pPr>
      <a:lvl7pPr marL="1467611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7pPr>
      <a:lvl8pPr marL="1641348" marR="0" indent="-260604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8pPr>
      <a:lvl9pPr marL="1815083" marR="0" indent="-260602" algn="l" defTabSz="914400" rtl="0" latinLnBrk="0">
        <a:lnSpc>
          <a:spcPct val="90000"/>
        </a:lnSpc>
        <a:spcBef>
          <a:spcPts val="18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FFFFFF"/>
          </a:solidFill>
          <a:uFillTx/>
          <a:latin typeface="Corbel"/>
          <a:ea typeface="Corbel"/>
          <a:cs typeface="Corbel"/>
          <a:sym typeface="Corbe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rbe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2.png"/><Relationship Id="rId4" Type="http://schemas.openxmlformats.org/officeDocument/2006/relationships/image" Target="../media/image1.t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tif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"/><Relationship Id="rId3" Type="http://schemas.openxmlformats.org/officeDocument/2006/relationships/image" Target="../media/image1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tif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8.tif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ctrTitle"/>
          </p:nvPr>
        </p:nvSpPr>
        <p:spPr>
          <a:xfrm>
            <a:off x="608014" y="1828800"/>
            <a:ext cx="9601198" cy="2895600"/>
          </a:xfrm>
          <a:prstGeom prst="rect">
            <a:avLst/>
          </a:prstGeom>
        </p:spPr>
        <p:txBody>
          <a:bodyPr/>
          <a:lstStyle/>
          <a:p>
            <a:pPr>
              <a:defRPr b="1" spc="0" sz="4000"/>
            </a:pPr>
            <a:r>
              <a:t>EDU 615 </a:t>
            </a:r>
            <a:endParaRPr spc="60">
              <a:solidFill>
                <a:srgbClr val="000000"/>
              </a:solidFill>
            </a:endParaRPr>
          </a:p>
          <a:p>
            <a:pPr>
              <a:defRPr b="1" spc="0" sz="4000"/>
            </a:pPr>
            <a:r>
              <a:t>Ethics and Communication for Leaders</a:t>
            </a:r>
            <a:endParaRPr spc="60">
              <a:solidFill>
                <a:srgbClr val="000000"/>
              </a:solidFill>
            </a:endParaRPr>
          </a:p>
          <a:p>
            <a:pPr>
              <a:defRPr b="1" spc="60" sz="4000">
                <a:solidFill>
                  <a:srgbClr val="000000"/>
                </a:solidFill>
              </a:defRPr>
            </a:pPr>
          </a:p>
          <a:p>
            <a:pPr>
              <a:defRPr b="1" i="1" spc="0" sz="4000"/>
            </a:pPr>
            <a:r>
              <a:t>Week #10: Thursday, March 17, 2016</a:t>
            </a:r>
          </a:p>
        </p:txBody>
      </p:sp>
      <p:sp>
        <p:nvSpPr>
          <p:cNvPr id="110" name="Shape 110"/>
          <p:cNvSpPr/>
          <p:nvPr>
            <p:ph type="subTitle" sz="quarter" idx="1"/>
          </p:nvPr>
        </p:nvSpPr>
        <p:spPr>
          <a:xfrm>
            <a:off x="684212" y="4914900"/>
            <a:ext cx="8229601" cy="1219200"/>
          </a:xfrm>
          <a:prstGeom prst="rect">
            <a:avLst/>
          </a:prstGeom>
        </p:spPr>
        <p:txBody>
          <a:bodyPr/>
          <a:lstStyle/>
          <a:p>
            <a:pPr/>
            <a:r>
              <a:t>Terrence narinesingh, ed.s.</a:t>
            </a:r>
          </a:p>
          <a:p>
            <a:pPr/>
            <a:r>
              <a:t>adjunct professor</a:t>
            </a:r>
          </a:p>
          <a:p>
            <a:pPr/>
            <a:r>
              <a:t>Adrian Dominican school of education </a:t>
            </a:r>
          </a:p>
          <a:p>
            <a:pPr/>
            <a:r>
              <a:t>educational leadership </a:t>
            </a:r>
          </a:p>
        </p:txBody>
      </p:sp>
      <p:grpSp>
        <p:nvGrpSpPr>
          <p:cNvPr id="113" name="Group 113" descr="https://www.scoutrfp.com/wp-content/uploads/2015/07/Barry-University-logo.jpg"/>
          <p:cNvGrpSpPr/>
          <p:nvPr/>
        </p:nvGrpSpPr>
        <p:grpSpPr>
          <a:xfrm>
            <a:off x="4002758" y="-18605"/>
            <a:ext cx="4635855" cy="1647840"/>
            <a:chOff x="0" y="0"/>
            <a:chExt cx="4635853" cy="1647839"/>
          </a:xfrm>
        </p:grpSpPr>
        <p:pic>
          <p:nvPicPr>
            <p:cNvPr id="111" name="image4.jpeg" descr="https://www.scoutrfp.com/wp-content/uploads/2015/07/Barry-University-logo.jp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03201" y="203201"/>
              <a:ext cx="4229451" cy="120333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2" name="image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" y="-1"/>
              <a:ext cx="4635854" cy="164784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4" name="image1.t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42299" y="4076700"/>
            <a:ext cx="3860807" cy="2895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title"/>
          </p:nvPr>
        </p:nvSpPr>
        <p:spPr>
          <a:xfrm>
            <a:off x="1611313" y="2794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 defTabSz="758951">
              <a:defRPr b="1" spc="0" sz="4200"/>
            </a:pPr>
            <a:r>
              <a:rPr>
                <a:solidFill>
                  <a:srgbClr val="FFF91D"/>
                </a:solidFill>
              </a:rPr>
              <a:t>STAR</a:t>
            </a:r>
            <a:r>
              <a:t> Targeted Selection Interviewing</a:t>
            </a:r>
          </a:p>
        </p:txBody>
      </p:sp>
      <p:pic>
        <p:nvPicPr>
          <p:cNvPr id="171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2" name="Table 172"/>
          <p:cNvGraphicFramePr/>
          <p:nvPr/>
        </p:nvGraphicFramePr>
        <p:xfrm>
          <a:off x="2575622" y="1790700"/>
          <a:ext cx="7040756" cy="47498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757013"/>
                <a:gridCol w="1757013"/>
                <a:gridCol w="1757013"/>
                <a:gridCol w="1757013"/>
              </a:tblGrid>
              <a:tr h="789516">
                <a:tc gridSpan="4"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3600">
                          <a:sym typeface="Helvetica Neue"/>
                        </a:rPr>
                        <a:t>RATING SCALE 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1</a:t>
                      </a:r>
                    </a:p>
                  </a:txBody>
                  <a:tcPr marL="0" marR="0" marT="0" marB="0" anchor="t" anchorCtr="0" horzOverflow="overflow"/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Much less than acceptable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2</a:t>
                      </a:r>
                    </a:p>
                  </a:txBody>
                  <a:tcPr marL="0" marR="0" marT="0" marB="0" anchor="t" anchorCtr="0" horzOverflow="overflow"/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Less than acceptable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3</a:t>
                      </a:r>
                    </a:p>
                  </a:txBody>
                  <a:tcPr marL="0" marR="0" marT="0" marB="0" anchor="t" anchorCtr="0" horzOverflow="overflow"/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Acceptable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4</a:t>
                      </a:r>
                    </a:p>
                  </a:txBody>
                  <a:tcPr marL="0" marR="0" marT="0" marB="0" anchor="t" anchorCtr="0" horzOverflow="overflow"/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More than acceptable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789516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5000">
                          <a:sym typeface="Helvetica Neue"/>
                        </a:rPr>
                        <a:t>5</a:t>
                      </a:r>
                    </a:p>
                  </a:txBody>
                  <a:tcPr marL="0" marR="0" marT="0" marB="0" anchor="t" anchorCtr="0" horzOverflow="overflow"/>
                </a:tc>
                <a:tc gridSpan="3"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3100">
                          <a:sym typeface="Helvetica Neue"/>
                        </a:rPr>
                        <a:t>Much more than acceptable</a:t>
                      </a:r>
                    </a:p>
                  </a:txBody>
                  <a:tcPr marL="0" marR="0" marT="0" marB="0" anchor="t" anchorCtr="0" horzOverflow="overflow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173" name="Shape 173"/>
          <p:cNvSpPr/>
          <p:nvPr/>
        </p:nvSpPr>
        <p:spPr>
          <a:xfrm>
            <a:off x="2627266" y="4225113"/>
            <a:ext cx="595901" cy="635762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solidFill>
            <a:schemeClr val="accent3"/>
          </a:soli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B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title"/>
          </p:nvPr>
        </p:nvSpPr>
        <p:spPr>
          <a:xfrm>
            <a:off x="557213" y="0"/>
            <a:ext cx="9144001" cy="1371600"/>
          </a:xfrm>
          <a:prstGeom prst="rect">
            <a:avLst/>
          </a:prstGeom>
        </p:spPr>
        <p:txBody>
          <a:bodyPr/>
          <a:lstStyle>
            <a:lvl1pPr algn="ctr" defTabSz="758951">
              <a:defRPr b="1" spc="0" sz="4200"/>
            </a:lvl1pPr>
          </a:lstStyle>
          <a:p>
            <a:pPr/>
            <a:r>
              <a:t>Chapter 9: The Concept of Groups </a:t>
            </a:r>
          </a:p>
        </p:txBody>
      </p:sp>
      <p:sp>
        <p:nvSpPr>
          <p:cNvPr id="176" name="Shape 176"/>
          <p:cNvSpPr/>
          <p:nvPr>
            <p:ph type="body" idx="1"/>
          </p:nvPr>
        </p:nvSpPr>
        <p:spPr>
          <a:xfrm>
            <a:off x="68956" y="1817040"/>
            <a:ext cx="10120515" cy="4857080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523361" indent="-523361" defTabSz="742309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706"/>
            </a:pPr>
            <a:r>
              <a:t>Define what a group is and compare and contrast large and small groups. </a:t>
            </a:r>
          </a:p>
          <a:p>
            <a:pPr marL="523361" indent="-523361" defTabSz="742309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706"/>
            </a:pPr>
            <a:r>
              <a:t>Explain the advantages and disadvantages of group decision making. </a:t>
            </a:r>
          </a:p>
          <a:p>
            <a:pPr marL="523361" indent="-523361" defTabSz="742309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706"/>
            </a:pPr>
            <a:r>
              <a:t>List and define the kinds of groups. </a:t>
            </a:r>
          </a:p>
          <a:p>
            <a:pPr marL="523361" indent="-523361" defTabSz="742309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706"/>
            </a:pPr>
            <a:r>
              <a:t>Explain and illustrate the norming, storming, conforming, performing, and adjourning group phases. </a:t>
            </a:r>
          </a:p>
          <a:p>
            <a:pPr marL="523361" indent="-523361" defTabSz="742309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706"/>
            </a:pPr>
            <a:r>
              <a:t>Apply the Six-Step Standard for Decision Making and the Berko 1-3-6 Decision-Making technique. </a:t>
            </a:r>
          </a:p>
          <a:p>
            <a:pPr marL="523361" indent="-523361" defTabSz="742309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706"/>
            </a:pPr>
            <a:r>
              <a:t>Define voting and explain the four common voting methods: consensus, majority, plurality, and part of whole. </a:t>
            </a:r>
          </a:p>
          <a:p>
            <a:pPr marL="523361" indent="-523361" defTabSz="742309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706"/>
            </a:pPr>
            <a:r>
              <a:t>Analyze the role of the setting in group actions. </a:t>
            </a:r>
          </a:p>
          <a:p>
            <a:pPr marL="523361" indent="-523361" defTabSz="742309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706"/>
            </a:pPr>
            <a:r>
              <a:t>Explain the various types of mediated meetings. </a:t>
            </a:r>
          </a:p>
        </p:txBody>
      </p:sp>
      <p:pic>
        <p:nvPicPr>
          <p:cNvPr id="17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image6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86953" y="948654"/>
            <a:ext cx="2187652" cy="273667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/>
          </p:nvPr>
        </p:nvSpPr>
        <p:spPr>
          <a:xfrm>
            <a:off x="912813" y="5461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 defTabSz="675466">
              <a:defRPr b="1" spc="0" sz="4717"/>
            </a:pPr>
            <a:r>
              <a:rPr sz="4183"/>
              <a:t>Chapter 8: Supplemental Cases</a:t>
            </a:r>
            <a:endParaRPr sz="4183"/>
          </a:p>
          <a:p>
            <a:pPr algn="ctr" defTabSz="675466">
              <a:defRPr b="1" i="1" spc="0" sz="4717"/>
            </a:pPr>
            <a:r>
              <a:rPr sz="4183"/>
              <a:t>Case #10: Borrowed Property</a:t>
            </a:r>
            <a:r>
              <a:t> </a:t>
            </a:r>
          </a:p>
        </p:txBody>
      </p:sp>
      <p:sp>
        <p:nvSpPr>
          <p:cNvPr id="181" name="Shape 181"/>
          <p:cNvSpPr/>
          <p:nvPr>
            <p:ph type="body" idx="1"/>
          </p:nvPr>
        </p:nvSpPr>
        <p:spPr>
          <a:xfrm>
            <a:off x="887412" y="1904997"/>
            <a:ext cx="9134393" cy="4688426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</p:spPr>
        <p:txBody>
          <a:bodyPr lIns="0" tIns="0" rIns="0" bIns="0"/>
          <a:lstStyle/>
          <a:p>
            <a:pPr marL="0" indent="0" algn="ctr" defTabSz="746383">
              <a:spcBef>
                <a:spcPts val="1300"/>
              </a:spcBef>
              <a:buSzTx/>
              <a:buNone/>
              <a:defRPr i="1" sz="2635" u="sng"/>
            </a:pPr>
            <a:r>
              <a:t>Turn and Talk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474250" indent="-474250" defTabSz="746383">
              <a:spcBef>
                <a:spcPts val="1300"/>
              </a:spcBef>
              <a:defRPr sz="2805"/>
            </a:pPr>
            <a:r>
              <a:t>How would you handle this matter? Would you inform McIverson, the school principal? Why or why not?</a:t>
            </a:r>
          </a:p>
          <a:p>
            <a:pPr marL="474250" indent="-474250" defTabSz="746383">
              <a:spcBef>
                <a:spcPts val="1300"/>
              </a:spcBef>
              <a:defRPr sz="2805"/>
            </a:pPr>
            <a:r>
              <a:t>If you would not, are you not, in effect, an accomplice to an act of theft? </a:t>
            </a:r>
          </a:p>
          <a:p>
            <a:pPr marL="474250" indent="-474250" defTabSz="746383">
              <a:spcBef>
                <a:spcPts val="1300"/>
              </a:spcBef>
              <a:defRPr sz="2805"/>
            </a:pPr>
            <a:r>
              <a:t>What procedures might a school district implement to curtail theft of the public’s property by a few employees, while still treating the vast majority of its staff as honest people?</a:t>
            </a:r>
          </a:p>
          <a:p>
            <a:pPr marL="474250" indent="-474250" defTabSz="746383">
              <a:spcBef>
                <a:spcPts val="1300"/>
              </a:spcBef>
              <a:defRPr sz="2805"/>
            </a:pPr>
            <a:r>
              <a:t>Are Tom Wicks’s personal motives relevant to informing his superior of Fred’s actions? If so, how?</a:t>
            </a:r>
          </a:p>
        </p:txBody>
      </p:sp>
      <p:pic>
        <p:nvPicPr>
          <p:cNvPr id="18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mage7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32168" y="914864"/>
            <a:ext cx="1942354" cy="2920827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420484" y="342899"/>
            <a:ext cx="9144001" cy="3128850"/>
          </a:xfrm>
          <a:prstGeom prst="rect">
            <a:avLst/>
          </a:prstGeom>
        </p:spPr>
        <p:txBody>
          <a:bodyPr/>
          <a:lstStyle/>
          <a:p>
            <a:pPr algn="ctr" defTabSz="649588">
              <a:defRPr b="1" spc="0" sz="2496"/>
            </a:pPr>
            <a:r>
              <a:t>Scenario/Role Play (20 points) </a:t>
            </a:r>
          </a:p>
          <a:p>
            <a:pPr algn="ctr" defTabSz="649588">
              <a:defRPr i="1" spc="0" sz="2496"/>
            </a:pPr>
            <a:r>
              <a:t>Create and share scenarios that identify and analyze various leadership resilient behaviors which demonstrate the maintenance of a focus on the school vision and constructive reactions to barriers. </a:t>
            </a:r>
          </a:p>
          <a:p>
            <a:pPr algn="ctr" defTabSz="649588">
              <a:defRPr b="1" spc="0" sz="2496"/>
            </a:pPr>
          </a:p>
          <a:p>
            <a:pPr algn="ctr" defTabSz="649588">
              <a:defRPr b="1" spc="0" sz="2496"/>
            </a:pPr>
            <a:r>
              <a:t>Ethical Dilemma Discussion Facilitator/Discussant (30 points)</a:t>
            </a:r>
            <a:endParaRPr i="1" spc="71"/>
          </a:p>
          <a:p>
            <a:pPr algn="ctr" defTabSz="649588">
              <a:defRPr i="1" spc="0" sz="2496"/>
            </a:pPr>
            <a:r>
              <a:t>L</a:t>
            </a:r>
            <a:r>
              <a:t>ead and facilitate a class discussion concerning a school-related ethical dilemma using supporting details from the text.</a:t>
            </a:r>
            <a:endParaRPr spc="71"/>
          </a:p>
          <a:p>
            <a:pPr algn="ctr" defTabSz="649588">
              <a:defRPr i="1" spc="0" sz="2496"/>
            </a:pPr>
            <a:r>
              <a:t> </a:t>
            </a:r>
          </a:p>
        </p:txBody>
      </p:sp>
      <p:pic>
        <p:nvPicPr>
          <p:cNvPr id="186" name="image7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54273" y="2209528"/>
            <a:ext cx="1461449" cy="2197664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3459424" y="3226440"/>
            <a:ext cx="3066122" cy="3383237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60358">
              <a:lnSpc>
                <a:spcPct val="90000"/>
              </a:lnSpc>
              <a:spcBef>
                <a:spcPts val="1600"/>
              </a:spcBef>
              <a:defRPr sz="2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2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Patience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Jeralene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Rebecca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Jennifer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Cindy</a:t>
            </a:r>
          </a:p>
        </p:txBody>
      </p:sp>
      <p:sp>
        <p:nvSpPr>
          <p:cNvPr id="188" name="Shape 188"/>
          <p:cNvSpPr/>
          <p:nvPr/>
        </p:nvSpPr>
        <p:spPr>
          <a:xfrm>
            <a:off x="6772443" y="3226440"/>
            <a:ext cx="3066123" cy="3383237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60358">
              <a:lnSpc>
                <a:spcPct val="90000"/>
              </a:lnSpc>
              <a:spcBef>
                <a:spcPts val="1600"/>
              </a:spcBef>
              <a:defRPr sz="27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3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Monica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Joshua 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Martha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Barbara</a:t>
            </a:r>
          </a:p>
          <a:p>
            <a:pPr algn="ctr" defTabSz="860358">
              <a:lnSpc>
                <a:spcPct val="90000"/>
              </a:lnSpc>
              <a:spcBef>
                <a:spcPts val="1600"/>
              </a:spcBef>
              <a:defRPr sz="27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Litzrudy</a:t>
            </a:r>
          </a:p>
        </p:txBody>
      </p:sp>
      <p:sp>
        <p:nvSpPr>
          <p:cNvPr id="189" name="Shape 189"/>
          <p:cNvSpPr/>
          <p:nvPr/>
        </p:nvSpPr>
        <p:spPr>
          <a:xfrm>
            <a:off x="146403" y="3226440"/>
            <a:ext cx="3066121" cy="3383237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algn="ctr" defTabSz="886966">
              <a:lnSpc>
                <a:spcPct val="90000"/>
              </a:lnSpc>
              <a:spcBef>
                <a:spcPts val="1700"/>
              </a:spcBef>
              <a:defRPr sz="2800" u="sng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Admin Team 1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Mercie 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Roseline 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Tamar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Karen</a:t>
            </a:r>
          </a:p>
          <a:p>
            <a:pPr algn="ctr" defTabSz="886966">
              <a:lnSpc>
                <a:spcPct val="90000"/>
              </a:lnSpc>
              <a:spcBef>
                <a:spcPts val="1700"/>
              </a:spcBef>
              <a:defRPr sz="28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Francesca</a:t>
            </a:r>
          </a:p>
        </p:txBody>
      </p:sp>
      <p:pic>
        <p:nvPicPr>
          <p:cNvPr id="190" name="image1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27252" y="153286"/>
            <a:ext cx="2428925" cy="18216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/>
          </p:nvPr>
        </p:nvSpPr>
        <p:spPr>
          <a:xfrm>
            <a:off x="2355848" y="165100"/>
            <a:ext cx="9144004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In-Class Reflection (best sample)</a:t>
            </a:r>
          </a:p>
        </p:txBody>
      </p:sp>
      <p:sp>
        <p:nvSpPr>
          <p:cNvPr id="193" name="Shape 193"/>
          <p:cNvSpPr/>
          <p:nvPr>
            <p:ph type="body" idx="1"/>
          </p:nvPr>
        </p:nvSpPr>
        <p:spPr>
          <a:xfrm>
            <a:off x="2043112" y="1930399"/>
            <a:ext cx="9574560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Respond briefly and in writing each week to a scenario related to effective professional communication processes that support sustainable, collaborative relationships through ethical communication.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You may use the scenario in the assigned textbook chapter or one that was discussed in class.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The length should be at least one full page, typed, double spaced, Times New Roman font size 12.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Must have a cover page and reference page(s).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Use APA format (refer to the APA manual and page 9 of the syllabus).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Refer to the Written In-Class Assignment Rubric in page 19 of the syllabus. </a:t>
            </a:r>
          </a:p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Bring a copy to class for discussion. </a:t>
            </a:r>
          </a:p>
        </p:txBody>
      </p:sp>
      <p:pic>
        <p:nvPicPr>
          <p:cNvPr id="19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2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age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025" y="-16025"/>
            <a:ext cx="2810101" cy="2810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title"/>
          </p:nvPr>
        </p:nvSpPr>
        <p:spPr>
          <a:xfrm>
            <a:off x="2614611" y="495300"/>
            <a:ext cx="9144005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Weekly Reflections and Summary Paper (ongoing)</a:t>
            </a:r>
          </a:p>
        </p:txBody>
      </p:sp>
      <p:sp>
        <p:nvSpPr>
          <p:cNvPr id="198" name="Shape 198"/>
          <p:cNvSpPr/>
          <p:nvPr>
            <p:ph type="body" idx="1"/>
          </p:nvPr>
        </p:nvSpPr>
        <p:spPr>
          <a:xfrm>
            <a:off x="2830509" y="2209799"/>
            <a:ext cx="9134397" cy="4114802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Summarize the weekly in-class reflections in a written paper relating them to effective professional communication processes that support sustainable, collaborative relationships through ethical communication.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Double spaced, Times New Roman, font size 12.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Must have a cover page and reference page(s).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Use APA format (refer the APA manual and page 9 of the syllabus). </a:t>
            </a:r>
            <a:endParaRPr>
              <a:solidFill>
                <a:srgbClr val="000000"/>
              </a:solidFill>
            </a:endParaRPr>
          </a:p>
          <a:p>
            <a:pPr lvl="2" marL="1371097" indent="-60909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defRPr sz="2700"/>
            </a:pPr>
            <a:r>
              <a:t>Bring a copy to class for discussion. </a:t>
            </a:r>
          </a:p>
        </p:txBody>
      </p:sp>
      <p:pic>
        <p:nvPicPr>
          <p:cNvPr id="19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2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5322" y="-22623"/>
            <a:ext cx="2820343" cy="28203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type="title"/>
          </p:nvPr>
        </p:nvSpPr>
        <p:spPr>
          <a:xfrm>
            <a:off x="1331811" y="277364"/>
            <a:ext cx="9144005" cy="1371603"/>
          </a:xfrm>
          <a:prstGeom prst="rect">
            <a:avLst/>
          </a:prstGeom>
        </p:spPr>
        <p:txBody>
          <a:bodyPr/>
          <a:lstStyle>
            <a:lvl1pPr algn="ctr">
              <a:defRPr b="1" sz="3900"/>
            </a:lvl1pPr>
          </a:lstStyle>
          <a:p>
            <a:pPr/>
            <a:r>
              <a:t>Embedded Scenario/Role Play Presentation Collaboration </a:t>
            </a:r>
          </a:p>
        </p:txBody>
      </p:sp>
      <p:sp>
        <p:nvSpPr>
          <p:cNvPr id="203" name="Shape 203"/>
          <p:cNvSpPr/>
          <p:nvPr>
            <p:ph type="body" idx="1"/>
          </p:nvPr>
        </p:nvSpPr>
        <p:spPr>
          <a:xfrm>
            <a:off x="211557" y="1904999"/>
            <a:ext cx="11384514" cy="4634311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lvl="2" marL="1171384" indent="-432244" defTabSz="886966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</a:pPr>
            <a:r>
              <a:t>Create and share scenarios that identify and analyze various leadership resilient behaviors which demonstrate the maintenance of a focus on the school vision and constructive reactions to barriers. </a:t>
            </a:r>
          </a:p>
        </p:txBody>
      </p:sp>
      <p:pic>
        <p:nvPicPr>
          <p:cNvPr id="20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2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Group 207"/>
          <p:cNvGrpSpPr/>
          <p:nvPr/>
        </p:nvGrpSpPr>
        <p:grpSpPr>
          <a:xfrm>
            <a:off x="330197" y="3238500"/>
            <a:ext cx="2114407" cy="2557167"/>
            <a:chOff x="-1" y="0"/>
            <a:chExt cx="2114405" cy="2557166"/>
          </a:xfrm>
        </p:grpSpPr>
        <p:sp>
          <p:nvSpPr>
            <p:cNvPr id="205" name="Shape 205"/>
            <p:cNvSpPr/>
            <p:nvPr/>
          </p:nvSpPr>
          <p:spPr>
            <a:xfrm>
              <a:off x="-1" y="0"/>
              <a:ext cx="2114405" cy="2557167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rgbClr val="FF6C1D"/>
                </a:gs>
                <a:gs pos="100000">
                  <a:schemeClr val="accent5">
                    <a:hueOff val="-605048"/>
                    <a:satOff val="6194"/>
                    <a:lumOff val="30342"/>
                  </a:schemeClr>
                </a:gs>
              </a:gsLst>
              <a:lin ang="16200000" scaled="0"/>
            </a:gradFill>
            <a:ln w="9525" cap="flat">
              <a:solidFill>
                <a:srgbClr val="F76A1E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06" name="Shape 206"/>
            <p:cNvSpPr/>
            <p:nvPr/>
          </p:nvSpPr>
          <p:spPr>
            <a:xfrm>
              <a:off x="-2" y="953464"/>
              <a:ext cx="1590697" cy="650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Relevant Scenario</a:t>
              </a:r>
            </a:p>
          </p:txBody>
        </p:sp>
      </p:grpSp>
      <p:grpSp>
        <p:nvGrpSpPr>
          <p:cNvPr id="210" name="Group 210"/>
          <p:cNvGrpSpPr/>
          <p:nvPr/>
        </p:nvGrpSpPr>
        <p:grpSpPr>
          <a:xfrm>
            <a:off x="2539997" y="3238500"/>
            <a:ext cx="2114407" cy="2557167"/>
            <a:chOff x="-1" y="0"/>
            <a:chExt cx="2114405" cy="2557166"/>
          </a:xfrm>
        </p:grpSpPr>
        <p:sp>
          <p:nvSpPr>
            <p:cNvPr id="208" name="Shape 208"/>
            <p:cNvSpPr/>
            <p:nvPr/>
          </p:nvSpPr>
          <p:spPr>
            <a:xfrm>
              <a:off x="-1" y="0"/>
              <a:ext cx="2114405" cy="2557167"/>
            </a:xfrm>
            <a:prstGeom prst="rightArrow">
              <a:avLst>
                <a:gd name="adj1" fmla="val 32000"/>
                <a:gd name="adj2" fmla="val 77402"/>
              </a:avLst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09" name="Shape 209"/>
            <p:cNvSpPr/>
            <p:nvPr/>
          </p:nvSpPr>
          <p:spPr>
            <a:xfrm>
              <a:off x="-2" y="1105864"/>
              <a:ext cx="1590697" cy="345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Assign Roles</a:t>
              </a:r>
            </a:p>
          </p:txBody>
        </p:sp>
      </p:grpSp>
      <p:grpSp>
        <p:nvGrpSpPr>
          <p:cNvPr id="213" name="Group 213"/>
          <p:cNvGrpSpPr/>
          <p:nvPr/>
        </p:nvGrpSpPr>
        <p:grpSpPr>
          <a:xfrm>
            <a:off x="4749797" y="3238500"/>
            <a:ext cx="2114406" cy="2557167"/>
            <a:chOff x="-1" y="0"/>
            <a:chExt cx="2114405" cy="2557166"/>
          </a:xfrm>
        </p:grpSpPr>
        <p:sp>
          <p:nvSpPr>
            <p:cNvPr id="211" name="Shape 211"/>
            <p:cNvSpPr/>
            <p:nvPr/>
          </p:nvSpPr>
          <p:spPr>
            <a:xfrm>
              <a:off x="-1" y="0"/>
              <a:ext cx="2114405" cy="2557167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12" name="Shape 212"/>
            <p:cNvSpPr/>
            <p:nvPr/>
          </p:nvSpPr>
          <p:spPr>
            <a:xfrm>
              <a:off x="-2" y="978864"/>
              <a:ext cx="1590697" cy="5994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Develop Storyboard</a:t>
              </a:r>
            </a:p>
          </p:txBody>
        </p:sp>
      </p:grpSp>
      <p:grpSp>
        <p:nvGrpSpPr>
          <p:cNvPr id="216" name="Group 216"/>
          <p:cNvGrpSpPr/>
          <p:nvPr/>
        </p:nvGrpSpPr>
        <p:grpSpPr>
          <a:xfrm>
            <a:off x="6959598" y="3238500"/>
            <a:ext cx="2114406" cy="2557167"/>
            <a:chOff x="-1" y="0"/>
            <a:chExt cx="2114405" cy="2557166"/>
          </a:xfrm>
        </p:grpSpPr>
        <p:sp>
          <p:nvSpPr>
            <p:cNvPr id="214" name="Shape 214"/>
            <p:cNvSpPr/>
            <p:nvPr/>
          </p:nvSpPr>
          <p:spPr>
            <a:xfrm>
              <a:off x="-1" y="0"/>
              <a:ext cx="2114405" cy="2557167"/>
            </a:xfrm>
            <a:prstGeom prst="rightArrow">
              <a:avLst>
                <a:gd name="adj1" fmla="val 32000"/>
                <a:gd name="adj2" fmla="val 77402"/>
              </a:avLst>
            </a:prstGeom>
            <a:solidFill>
              <a:schemeClr val="accent3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5" name="Shape 215"/>
            <p:cNvSpPr/>
            <p:nvPr/>
          </p:nvSpPr>
          <p:spPr>
            <a:xfrm>
              <a:off x="-2" y="1093164"/>
              <a:ext cx="1590697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Act Your Role</a:t>
              </a:r>
            </a:p>
          </p:txBody>
        </p:sp>
      </p:grpSp>
      <p:grpSp>
        <p:nvGrpSpPr>
          <p:cNvPr id="219" name="Group 219"/>
          <p:cNvGrpSpPr/>
          <p:nvPr/>
        </p:nvGrpSpPr>
        <p:grpSpPr>
          <a:xfrm>
            <a:off x="9169398" y="3238500"/>
            <a:ext cx="2114406" cy="2557167"/>
            <a:chOff x="-1" y="0"/>
            <a:chExt cx="2114405" cy="2557166"/>
          </a:xfrm>
        </p:grpSpPr>
        <p:sp>
          <p:nvSpPr>
            <p:cNvPr id="217" name="Shape 217"/>
            <p:cNvSpPr/>
            <p:nvPr/>
          </p:nvSpPr>
          <p:spPr>
            <a:xfrm>
              <a:off x="-1" y="0"/>
              <a:ext cx="2114405" cy="2557167"/>
            </a:xfrm>
            <a:prstGeom prst="rightArrow">
              <a:avLst>
                <a:gd name="adj1" fmla="val 32000"/>
                <a:gd name="adj2" fmla="val 77402"/>
              </a:avLst>
            </a:prstGeom>
            <a:gradFill flip="none" rotWithShape="1">
              <a:gsLst>
                <a:gs pos="0">
                  <a:schemeClr val="accent1">
                    <a:hueOff val="335733"/>
                    <a:lumOff val="21105"/>
                  </a:schemeClr>
                </a:gs>
                <a:gs pos="35000">
                  <a:srgbClr val="D4ECFF"/>
                </a:gs>
                <a:gs pos="100000">
                  <a:schemeClr val="accent1">
                    <a:hueOff val="445289"/>
                    <a:lumOff val="29916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18" name="Shape 218"/>
            <p:cNvSpPr/>
            <p:nvPr/>
          </p:nvSpPr>
          <p:spPr>
            <a:xfrm>
              <a:off x="-2" y="1093164"/>
              <a:ext cx="1590697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Debrief </a:t>
              </a:r>
            </a:p>
          </p:txBody>
        </p:sp>
      </p:grpSp>
      <p:grpSp>
        <p:nvGrpSpPr>
          <p:cNvPr id="222" name="Group 222"/>
          <p:cNvGrpSpPr/>
          <p:nvPr/>
        </p:nvGrpSpPr>
        <p:grpSpPr>
          <a:xfrm>
            <a:off x="2171773" y="5914938"/>
            <a:ext cx="7272438" cy="511264"/>
            <a:chOff x="0" y="0"/>
            <a:chExt cx="7272437" cy="511262"/>
          </a:xfrm>
        </p:grpSpPr>
        <p:sp>
          <p:nvSpPr>
            <p:cNvPr id="220" name="Shape 220"/>
            <p:cNvSpPr/>
            <p:nvPr/>
          </p:nvSpPr>
          <p:spPr>
            <a:xfrm>
              <a:off x="0" y="0"/>
              <a:ext cx="7272438" cy="511263"/>
            </a:xfrm>
            <a:prstGeom prst="roundRect">
              <a:avLst>
                <a:gd name="adj" fmla="val 37261"/>
              </a:avLst>
            </a:prstGeom>
            <a:gradFill flip="none" rotWithShape="1">
              <a:gsLst>
                <a:gs pos="0">
                  <a:schemeClr val="accent4">
                    <a:hueOff val="-512730"/>
                    <a:satOff val="34008"/>
                    <a:lumOff val="33784"/>
                  </a:schemeClr>
                </a:gs>
                <a:gs pos="35000">
                  <a:srgbClr val="E0BFFF"/>
                </a:gs>
                <a:gs pos="100000">
                  <a:schemeClr val="accent4">
                    <a:hueOff val="-600975"/>
                    <a:satOff val="34008"/>
                    <a:lumOff val="46757"/>
                  </a:schemeClr>
                </a:gs>
              </a:gsLst>
              <a:lin ang="16200000" scaled="0"/>
            </a:gradFill>
            <a:ln w="9525" cap="flat">
              <a:solidFill>
                <a:srgbClr val="9525CC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b="1">
                  <a:latin typeface="+mn-lt"/>
                  <a:ea typeface="+mn-ea"/>
                  <a:cs typeface="+mn-cs"/>
                  <a:sym typeface="Helvetica"/>
                </a:defRPr>
              </a:pPr>
            </a:p>
          </p:txBody>
        </p:sp>
        <p:sp>
          <p:nvSpPr>
            <p:cNvPr id="221" name="Shape 221"/>
            <p:cNvSpPr/>
            <p:nvPr/>
          </p:nvSpPr>
          <p:spPr>
            <a:xfrm>
              <a:off x="55795" y="70212"/>
              <a:ext cx="7160846" cy="3708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b="1">
                  <a:latin typeface="+mn-lt"/>
                  <a:ea typeface="+mn-ea"/>
                  <a:cs typeface="+mn-cs"/>
                  <a:sym typeface="Helvetica"/>
                </a:defRPr>
              </a:lvl1pPr>
            </a:lstStyle>
            <a:p>
              <a:pPr/>
              <a:r>
                <a:t>Identify the Problem                         Find a Solution </a:t>
              </a:r>
            </a:p>
          </p:txBody>
        </p:sp>
      </p:grpSp>
      <p:sp>
        <p:nvSpPr>
          <p:cNvPr id="223" name="Shape 223"/>
          <p:cNvSpPr/>
          <p:nvPr/>
        </p:nvSpPr>
        <p:spPr>
          <a:xfrm>
            <a:off x="5429306" y="6170569"/>
            <a:ext cx="1320687" cy="3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type="title"/>
          </p:nvPr>
        </p:nvSpPr>
        <p:spPr>
          <a:xfrm>
            <a:off x="1517649" y="203200"/>
            <a:ext cx="9144002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In-Basket Activity </a:t>
            </a:r>
          </a:p>
        </p:txBody>
      </p:sp>
      <p:sp>
        <p:nvSpPr>
          <p:cNvPr id="226" name="Shape 226"/>
          <p:cNvSpPr/>
          <p:nvPr>
            <p:ph type="body" idx="1"/>
          </p:nvPr>
        </p:nvSpPr>
        <p:spPr>
          <a:xfrm>
            <a:off x="2043109" y="1904999"/>
            <a:ext cx="9134397" cy="411480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  <a:defRPr i="1" sz="3300"/>
            </a:pPr>
            <a:r>
              <a:t>If you have a GREEN folder with your course syllabus, your role in the activity is an elementary School Principal. You can select ONE Assistant Principal with a RED or ORANGE folder. </a:t>
            </a:r>
            <a:endParaRPr>
              <a:solidFill>
                <a:srgbClr val="000000"/>
              </a:solidFill>
            </a:endParaRPr>
          </a:p>
          <a:p>
            <a:pPr marL="0" indent="0" algn="ctr">
              <a:buSzTx/>
              <a:buNone/>
              <a:defRPr i="1" sz="3300">
                <a:solidFill>
                  <a:srgbClr val="000000"/>
                </a:solidFill>
              </a:defRPr>
            </a:pPr>
          </a:p>
          <a:p>
            <a:pPr marL="0" indent="0" algn="ctr">
              <a:buSzTx/>
              <a:buNone/>
              <a:defRPr i="1" sz="3300"/>
            </a:pPr>
            <a:r>
              <a:t>If you have a BLUE folder, you are a middle or high School Principal.  You can select up to 3 Assistant Principals with a RED or ORANGE folder.  </a:t>
            </a:r>
          </a:p>
        </p:txBody>
      </p:sp>
      <p:pic>
        <p:nvPicPr>
          <p:cNvPr id="227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0" name="Group 230"/>
          <p:cNvGrpSpPr/>
          <p:nvPr/>
        </p:nvGrpSpPr>
        <p:grpSpPr>
          <a:xfrm>
            <a:off x="165092" y="1968500"/>
            <a:ext cx="1603121" cy="1270000"/>
            <a:chOff x="0" y="0"/>
            <a:chExt cx="1603120" cy="1270000"/>
          </a:xfrm>
        </p:grpSpPr>
        <p:sp>
          <p:nvSpPr>
            <p:cNvPr id="228" name="Shape 228"/>
            <p:cNvSpPr/>
            <p:nvPr/>
          </p:nvSpPr>
          <p:spPr>
            <a:xfrm>
              <a:off x="-1" y="0"/>
              <a:ext cx="1603121" cy="1270000"/>
            </a:xfrm>
            <a:prstGeom prst="rect">
              <a:avLst/>
            </a:prstGeom>
            <a:solidFill>
              <a:schemeClr val="accent2"/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-1" y="380996"/>
              <a:ext cx="160312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ELEMENTARY  PRINCIPAL</a:t>
              </a:r>
            </a:p>
          </p:txBody>
        </p:sp>
      </p:grpSp>
      <p:grpSp>
        <p:nvGrpSpPr>
          <p:cNvPr id="233" name="Group 233"/>
          <p:cNvGrpSpPr/>
          <p:nvPr/>
        </p:nvGrpSpPr>
        <p:grpSpPr>
          <a:xfrm>
            <a:off x="165092" y="4622800"/>
            <a:ext cx="1603121" cy="1270000"/>
            <a:chOff x="0" y="0"/>
            <a:chExt cx="1603120" cy="1270000"/>
          </a:xfrm>
        </p:grpSpPr>
        <p:sp>
          <p:nvSpPr>
            <p:cNvPr id="231" name="Shape 231"/>
            <p:cNvSpPr/>
            <p:nvPr/>
          </p:nvSpPr>
          <p:spPr>
            <a:xfrm>
              <a:off x="-1" y="0"/>
              <a:ext cx="1603121" cy="1270000"/>
            </a:xfrm>
            <a:prstGeom prst="rect">
              <a:avLst/>
            </a:prstGeom>
            <a:solidFill>
              <a:schemeClr val="accent1">
                <a:satOff val="-43001"/>
                <a:lumOff val="-13372"/>
              </a:schemeClr>
            </a:solidFill>
            <a:ln w="12700" cap="flat">
              <a:solidFill>
                <a:srgbClr val="378627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232" name="Shape 232"/>
            <p:cNvSpPr/>
            <p:nvPr/>
          </p:nvSpPr>
          <p:spPr>
            <a:xfrm>
              <a:off x="-1" y="380996"/>
              <a:ext cx="1603121" cy="5080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MIDDLE/HIGH  PRINCIPAL</a:t>
              </a:r>
            </a:p>
          </p:txBody>
        </p:sp>
      </p:grpSp>
      <p:pic>
        <p:nvPicPr>
          <p:cNvPr id="234" name="image8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2646319"/>
            <a:ext cx="1615811" cy="1152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8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8750" y="5406452"/>
            <a:ext cx="1615811" cy="11526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type="title"/>
          </p:nvPr>
        </p:nvSpPr>
        <p:spPr>
          <a:xfrm>
            <a:off x="107908" y="-384665"/>
            <a:ext cx="9144001" cy="1371607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In-Basket Activity </a:t>
            </a:r>
          </a:p>
        </p:txBody>
      </p:sp>
      <p:sp>
        <p:nvSpPr>
          <p:cNvPr id="238" name="Shape 238"/>
          <p:cNvSpPr/>
          <p:nvPr>
            <p:ph type="body" idx="1"/>
          </p:nvPr>
        </p:nvSpPr>
        <p:spPr>
          <a:xfrm>
            <a:off x="112712" y="1264638"/>
            <a:ext cx="9134393" cy="5472585"/>
          </a:xfrm>
          <a:prstGeom prst="rect">
            <a:avLst/>
          </a:prstGeom>
          <a:solidFill>
            <a:schemeClr val="accent5"/>
          </a:solidFill>
        </p:spPr>
        <p:txBody>
          <a:bodyPr lIns="0" tIns="0" rIns="0" bIns="0"/>
          <a:lstStyle/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Using the Code of Ethics of the Education Profession in Florida and the Florida Principal Leadership Standards, examine the assigned scenario. 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1. What possible issues/concerns might this scenario raise?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2. How could this situation become a violation of the law, the “Code” or other school/district policies?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3. In this situation, what are some potential negative consequences for the teacher/administrator, for the students and the school community?</a:t>
            </a:r>
          </a:p>
          <a:p>
            <a:pPr marL="0" indent="0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defTabSz="336496">
              <a:spcBef>
                <a:spcPts val="600"/>
              </a:spcBef>
              <a:buSzTx/>
              <a:buNone/>
              <a:defRPr i="1" sz="2300"/>
            </a:pPr>
            <a:r>
              <a:t>4. What responses/actions will result in a more positive outcome and/or what proactive measures might be considered?</a:t>
            </a:r>
            <a:endParaRPr>
              <a:solidFill>
                <a:srgbClr val="000000"/>
              </a:solidFill>
            </a:endParaR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>
                <a:solidFill>
                  <a:srgbClr val="000000"/>
                </a:solidFill>
              </a:defRPr>
            </a:pPr>
          </a:p>
          <a:p>
            <a:pPr marL="0" indent="0" algn="ctr" defTabSz="336496">
              <a:spcBef>
                <a:spcPts val="600"/>
              </a:spcBef>
              <a:buSzTx/>
              <a:buNone/>
              <a:defRPr i="1" sz="2300"/>
            </a:pPr>
            <a:r>
              <a:t>Principals, be ready to share out in 10 minutes!</a:t>
            </a:r>
          </a:p>
        </p:txBody>
      </p:sp>
      <p:pic>
        <p:nvPicPr>
          <p:cNvPr id="239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image9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55245" y="2834719"/>
            <a:ext cx="2976241" cy="22321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title"/>
          </p:nvPr>
        </p:nvSpPr>
        <p:spPr>
          <a:xfrm>
            <a:off x="1517649" y="254000"/>
            <a:ext cx="9144002" cy="1371600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Wrap Up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xfrm>
            <a:off x="231526" y="1904998"/>
            <a:ext cx="10627240" cy="4608915"/>
          </a:xfrm>
          <a:prstGeom prst="rect">
            <a:avLst/>
          </a:prstGeom>
        </p:spPr>
        <p:txBody>
          <a:bodyPr/>
          <a:lstStyle/>
          <a:p>
            <a:pPr marL="106759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Review </a:t>
            </a:r>
            <a:endParaRPr>
              <a:solidFill>
                <a:srgbClr val="000000"/>
              </a:solidFill>
            </a:endParaRPr>
          </a:p>
          <a:p>
            <a:pPr marL="1067598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Next week assignments: </a:t>
            </a:r>
            <a:endParaRPr>
              <a:solidFill>
                <a:srgbClr val="000000"/>
              </a:solidFill>
            </a:endParaRPr>
          </a:p>
          <a:p>
            <a:pPr lvl="3" marL="2164877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Readings - BWW Chapter 10, Ethics Chapter 8          (Case 11)</a:t>
            </a:r>
          </a:p>
          <a:p>
            <a:pPr lvl="3" marL="2164877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Preparation for Scenario/Role Play Presentation           (refer to the Communication rubric on the EDU 615 syllabus)</a:t>
            </a:r>
          </a:p>
          <a:p>
            <a:pPr lvl="3" marL="2164877" indent="-1067598" defTabSz="877822">
              <a:spcBef>
                <a:spcPts val="1700"/>
              </a:spcBef>
              <a:buClr>
                <a:srgbClr val="FFFFFF"/>
              </a:buClr>
              <a:buFontTx/>
              <a:defRPr i="1" sz="3100"/>
            </a:pPr>
            <a:r>
              <a:t>Preparation for the Ethical Dilemma</a:t>
            </a:r>
          </a:p>
        </p:txBody>
      </p:sp>
      <p:pic>
        <p:nvPicPr>
          <p:cNvPr id="244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Shape 117"/>
          <p:cNvSpPr/>
          <p:nvPr/>
        </p:nvSpPr>
        <p:spPr>
          <a:xfrm>
            <a:off x="1774525" y="328932"/>
            <a:ext cx="6954224" cy="1620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>
              <a:lnSpc>
                <a:spcPct val="90000"/>
              </a:lnSpc>
              <a:defRPr b="1" spc="100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Have a wonderful Spring Break!</a:t>
            </a:r>
          </a:p>
          <a:p>
            <a:pPr algn="ctr">
              <a:lnSpc>
                <a:spcPct val="90000"/>
              </a:lnSpc>
              <a:defRPr b="1" i="1" spc="100" sz="3600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pPr>
            <a:r>
              <a:t>No class on March 24</a:t>
            </a:r>
          </a:p>
        </p:txBody>
      </p:sp>
      <p:pic>
        <p:nvPicPr>
          <p:cNvPr id="118" name="beach-0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6711" y="1620588"/>
            <a:ext cx="7690012" cy="4806257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/>
          <p:nvPr>
            <p:ph type="title"/>
          </p:nvPr>
        </p:nvSpPr>
        <p:spPr>
          <a:xfrm>
            <a:off x="922269" y="-385081"/>
            <a:ext cx="9144004" cy="1371603"/>
          </a:xfrm>
          <a:prstGeom prst="rect">
            <a:avLst/>
          </a:prstGeom>
        </p:spPr>
        <p:txBody>
          <a:bodyPr/>
          <a:lstStyle>
            <a:lvl1pPr algn="ctr">
              <a:defRPr spc="0" sz="3500"/>
            </a:lvl1pPr>
          </a:lstStyle>
          <a:p>
            <a:pPr/>
            <a:r>
              <a:t>References</a:t>
            </a:r>
          </a:p>
        </p:txBody>
      </p:sp>
      <p:sp>
        <p:nvSpPr>
          <p:cNvPr id="247" name="Shape 247"/>
          <p:cNvSpPr/>
          <p:nvPr>
            <p:ph type="body" idx="1"/>
          </p:nvPr>
        </p:nvSpPr>
        <p:spPr>
          <a:xfrm>
            <a:off x="483621" y="1141492"/>
            <a:ext cx="10476332" cy="4942783"/>
          </a:xfrm>
          <a:prstGeom prst="rect">
            <a:avLst/>
          </a:prstGeom>
        </p:spPr>
        <p:txBody>
          <a:bodyPr/>
          <a:lstStyle/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APA (2010). </a:t>
            </a:r>
            <a:r>
              <a:rPr i="1"/>
              <a:t>Publication manual of the American Psychological Association </a:t>
            </a:r>
            <a:r>
              <a:t>(6th ed.). Washington, DC: American Psychological </a:t>
            </a:r>
            <a:r>
              <a:rPr sz="1600"/>
              <a:t>Association. </a:t>
            </a:r>
            <a:endParaRPr sz="1600"/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Berko, R., Wolvin, A., &amp; Wolvin, D. &amp; Aitken, J. (2012).  The concept of groups. In K. Bowers &amp; M. Mashburn (Eds.), </a:t>
            </a:r>
            <a:r>
              <a:rPr i="1"/>
              <a:t>Communicating: A social, cultural and      </a:t>
            </a:r>
            <a:endParaRPr i="1"/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rPr i="1"/>
              <a:t>                career focus </a:t>
            </a:r>
            <a:r>
              <a:t>(12th ed.) (pp. 243-270). Boston, MA: Pearson. </a:t>
            </a:r>
            <a:endParaRPr i="1"/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Florida School Leaders. (2016, January). </a:t>
            </a:r>
            <a:r>
              <a:rPr i="1"/>
              <a:t>The William Cecil Golden school leadership development program. </a:t>
            </a:r>
            <a:r>
              <a:t>Retrieved from the Florida Department of </a:t>
            </a:r>
          </a:p>
          <a:p>
            <a:pPr lvl="3" marL="0" indent="633941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   Education website http://www.floridaschoolleaders.org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Marra, A. (2016, January). Police: Ex-PBC principal caught selling school district books online. </a:t>
            </a:r>
            <a:r>
              <a:rPr i="1"/>
              <a:t>Palm Beach Post. </a:t>
            </a:r>
            <a:r>
              <a:t>Retrieved from http://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                www.mypalmbeachpost.com/news/news/local-education/police-ex-pbc-principal-caught-selling-school-dist/npyq5/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Strike, K.A., Haller, E.J. &amp; Soltis, J.F. (2005). Supplemental cases. In K.A. Strike (Ed.), </a:t>
            </a:r>
            <a:r>
              <a:rPr i="1"/>
              <a:t>The </a:t>
            </a:r>
            <a:r>
              <a:rPr i="1"/>
              <a:t>ethics of school administration</a:t>
            </a:r>
            <a:r>
              <a:rPr i="1"/>
              <a:t> </a:t>
            </a:r>
            <a:r>
              <a:t>(3rd ed.)          </a:t>
            </a:r>
          </a:p>
          <a:p>
            <a:pPr marL="0" indent="0" defTabSz="245059">
              <a:lnSpc>
                <a:spcPct val="200000"/>
              </a:lnSpc>
              <a:spcBef>
                <a:spcPts val="400"/>
              </a:spcBef>
              <a:buSzTx/>
              <a:buNone/>
              <a:defRPr sz="1400"/>
            </a:pPr>
            <a:r>
              <a:t>               (pp. 176-177). New York, NY: Teachers College.</a:t>
            </a:r>
          </a:p>
        </p:txBody>
      </p:sp>
      <p:pic>
        <p:nvPicPr>
          <p:cNvPr id="24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48700" y="74800"/>
            <a:ext cx="1590563" cy="451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title"/>
          </p:nvPr>
        </p:nvSpPr>
        <p:spPr>
          <a:xfrm>
            <a:off x="1517649" y="-178933"/>
            <a:ext cx="9144002" cy="1371601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pPr/>
            <a:r>
              <a:t>Agenda</a:t>
            </a:r>
          </a:p>
        </p:txBody>
      </p:sp>
      <p:sp>
        <p:nvSpPr>
          <p:cNvPr id="121" name="Shape 121"/>
          <p:cNvSpPr/>
          <p:nvPr>
            <p:ph type="body" idx="1"/>
          </p:nvPr>
        </p:nvSpPr>
        <p:spPr>
          <a:xfrm>
            <a:off x="1141412" y="1278283"/>
            <a:ext cx="9134393" cy="5240490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Welcome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Tentative Course Calendar and Assignment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Ethical Implications Discussion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Unpacking the Florida Principal Leadership Standards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Leadership Clock Buddies Activity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Berko, R., Wolvin, A., &amp; Wolvin, D. &amp; Aitken, J. (2012). The concept of groups. In K. Bowers &amp; M. Mashburn (Eds.), </a:t>
            </a:r>
          </a:p>
          <a:p>
            <a:pPr lvl="2" marL="0" indent="457200" defTabSz="620583">
              <a:spcBef>
                <a:spcPts val="1100"/>
              </a:spcBef>
              <a:buClrTx/>
              <a:buSzTx/>
              <a:buFontTx/>
              <a:buNone/>
              <a:defRPr sz="1500">
                <a:solidFill>
                  <a:srgbClr val="030303"/>
                </a:solidFill>
              </a:defRPr>
            </a:pPr>
            <a:r>
              <a:rPr i="1"/>
              <a:t>Communicating: A social, cultural and career focus </a:t>
            </a:r>
            <a:r>
              <a:t>(12th ed.)</a:t>
            </a:r>
            <a:r>
              <a:rPr i="1"/>
              <a:t> </a:t>
            </a:r>
            <a:r>
              <a:t>(pp. 243-270). Boston, MA: Pearson.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Strike, K.A., Haller, E.J. &amp; Soltis, J.F. (2005). Supplemental cases. In K.A. Strike (Ed.), </a:t>
            </a:r>
            <a:r>
              <a:rPr i="1"/>
              <a:t>The ethics of school </a:t>
            </a:r>
            <a:endParaRPr i="1"/>
          </a:p>
          <a:p>
            <a:pPr lvl="2" marL="0" indent="457200" defTabSz="620583">
              <a:spcBef>
                <a:spcPts val="1100"/>
              </a:spcBef>
              <a:buClrTx/>
              <a:buSzTx/>
              <a:buFontTx/>
              <a:buNone/>
              <a:defRPr sz="1500">
                <a:solidFill>
                  <a:srgbClr val="030303"/>
                </a:solidFill>
              </a:defRPr>
            </a:pPr>
            <a:r>
              <a:rPr i="1"/>
              <a:t>administration </a:t>
            </a:r>
            <a:r>
              <a:t>(3rd ed.) (pp. 176-177). New York, NY: Teachers College.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In-Class Reflection and Weekly Reflections and Summary Paper Feedback 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Embedded scenario/role play collaboration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Problem-based Learning using the Florida Principal Leadership Standards</a:t>
            </a:r>
          </a:p>
          <a:p>
            <a:pPr marL="154237" indent="-154237" defTabSz="620583">
              <a:spcBef>
                <a:spcPts val="1100"/>
              </a:spcBef>
              <a:buClr>
                <a:srgbClr val="030303"/>
              </a:buClr>
              <a:buFontTx/>
              <a:defRPr sz="1500">
                <a:solidFill>
                  <a:srgbClr val="030303"/>
                </a:solidFill>
              </a:defRPr>
            </a:pPr>
            <a:r>
              <a:t>Next Week: Ongoing readings, scenario/role play presentation, and ethical dilemma discussion</a:t>
            </a:r>
          </a:p>
        </p:txBody>
      </p:sp>
      <p:pic>
        <p:nvPicPr>
          <p:cNvPr id="12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2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age2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38200" y="1530350"/>
            <a:ext cx="2326602" cy="125838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3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7687" y="2209800"/>
            <a:ext cx="4406904" cy="439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>
            <p:ph type="title"/>
          </p:nvPr>
        </p:nvSpPr>
        <p:spPr>
          <a:xfrm>
            <a:off x="4129136" y="2104080"/>
            <a:ext cx="9144005" cy="137160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 spc="0" sz="2800"/>
            </a:lvl1pPr>
          </a:lstStyle>
          <a:p>
            <a:pPr/>
            <a:r>
              <a:t>Tentative Course </a:t>
            </a:r>
          </a:p>
        </p:txBody>
      </p:sp>
      <p:pic>
        <p:nvPicPr>
          <p:cNvPr id="127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52139" y="1065399"/>
            <a:ext cx="2326602" cy="6609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2573" y="0"/>
            <a:ext cx="4801854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Shape 129"/>
          <p:cNvSpPr/>
          <p:nvPr/>
        </p:nvSpPr>
        <p:spPr>
          <a:xfrm>
            <a:off x="203720" y="241300"/>
            <a:ext cx="4799560" cy="3911205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0" name="Shape 130"/>
          <p:cNvSpPr/>
          <p:nvPr/>
        </p:nvSpPr>
        <p:spPr>
          <a:xfrm>
            <a:off x="203720" y="4164935"/>
            <a:ext cx="4799560" cy="426794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74885" y="3048236"/>
            <a:ext cx="1510379" cy="429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4416" y="-90037"/>
            <a:ext cx="9376268" cy="6858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6250" y="6504620"/>
            <a:ext cx="9372600" cy="376467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487115" y="6478320"/>
            <a:ext cx="9350869" cy="403665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6" name="Shape 136"/>
          <p:cNvSpPr/>
          <p:nvPr/>
        </p:nvSpPr>
        <p:spPr>
          <a:xfrm>
            <a:off x="474910" y="4213427"/>
            <a:ext cx="9375280" cy="12701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7" name="Shape 137"/>
          <p:cNvSpPr/>
          <p:nvPr/>
        </p:nvSpPr>
        <p:spPr>
          <a:xfrm>
            <a:off x="474910" y="4213523"/>
            <a:ext cx="9375280" cy="1358904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474415" y="1915745"/>
            <a:ext cx="9375279" cy="2314569"/>
          </a:xfrm>
          <a:prstGeom prst="rect">
            <a:avLst/>
          </a:prstGeom>
          <a:solidFill>
            <a:schemeClr val="accent2">
              <a:lumOff val="-9333"/>
              <a:alpha val="54388"/>
            </a:scheme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39" name="Shape 139"/>
          <p:cNvSpPr/>
          <p:nvPr/>
        </p:nvSpPr>
        <p:spPr>
          <a:xfrm>
            <a:off x="474910" y="848023"/>
            <a:ext cx="9375280" cy="1074212"/>
          </a:xfrm>
          <a:prstGeom prst="rect">
            <a:avLst/>
          </a:prstGeom>
          <a:solidFill>
            <a:srgbClr val="FCD881">
              <a:alpha val="54388"/>
            </a:srgbClr>
          </a:solidFill>
          <a:ln w="25400">
            <a:solidFill>
              <a:srgbClr val="378627">
                <a:alpha val="54388"/>
              </a:srgbClr>
            </a:solidFill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/>
          </p:nvPr>
        </p:nvSpPr>
        <p:spPr>
          <a:xfrm>
            <a:off x="1941511" y="-90033"/>
            <a:ext cx="9144005" cy="13716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Consider the ethical implications </a:t>
            </a:r>
          </a:p>
        </p:txBody>
      </p:sp>
      <p:pic>
        <p:nvPicPr>
          <p:cNvPr id="14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>
            <p:ph type="body" sz="half" idx="1"/>
          </p:nvPr>
        </p:nvSpPr>
        <p:spPr>
          <a:xfrm>
            <a:off x="1322594" y="1406425"/>
            <a:ext cx="4384300" cy="5281311"/>
          </a:xfrm>
          <a:prstGeom prst="rect">
            <a:avLst/>
          </a:prstGeom>
          <a:solidFill>
            <a:schemeClr val="accent1"/>
          </a:solidFill>
        </p:spPr>
        <p:txBody>
          <a:bodyPr lIns="0" tIns="0" rIns="0" bIns="0"/>
          <a:lstStyle/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b="1" sz="2700">
                <a:solidFill>
                  <a:srgbClr val="040200"/>
                </a:solidFill>
              </a:defRPr>
            </a:pPr>
            <a:r>
              <a:t>Police: Ex-PBC principal caught selling school district books online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>
                <a:solidFill>
                  <a:srgbClr val="040200"/>
                </a:solidFill>
              </a:defRPr>
            </a:pPr>
            <a:r>
              <a:t>January 6, 2016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>
                <a:solidFill>
                  <a:srgbClr val="040200"/>
                </a:solidFill>
              </a:defRPr>
            </a:pPr>
            <a:r>
              <a:t>Richard Hughes, Principal</a:t>
            </a:r>
          </a:p>
          <a:p>
            <a:pPr marL="397841" indent="-397841" defTabSz="850391">
              <a:spcBef>
                <a:spcPts val="1600"/>
              </a:spcBef>
              <a:buClr>
                <a:srgbClr val="040200"/>
              </a:buClr>
              <a:buFontTx/>
              <a:defRPr sz="22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</a:defRPr>
            </a:pPr>
            <a:r>
              <a:rPr>
                <a:solidFill>
                  <a:srgbClr val="040200"/>
                </a:solidFill>
              </a:rPr>
              <a:t>http://www.mypalmbeachpost.com/news/news/local-education/police-ex-pbc-principal-caught-selling-school-dist/npyq5/</a:t>
            </a:r>
          </a:p>
        </p:txBody>
      </p:sp>
      <p:pic>
        <p:nvPicPr>
          <p:cNvPr id="144" name="111812-school-crowding-0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4567" y="1406425"/>
            <a:ext cx="3520875" cy="5281311"/>
          </a:xfrm>
          <a:prstGeom prst="rect">
            <a:avLst/>
          </a:prstGeom>
          <a:ln w="12700">
            <a:solidFill>
              <a:srgbClr val="DDDDDD"/>
            </a:solidFill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type="title"/>
          </p:nvPr>
        </p:nvSpPr>
        <p:spPr>
          <a:xfrm>
            <a:off x="1522413" y="4953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Unpacking the Florida Principal Leadership Standards</a:t>
            </a:r>
          </a:p>
        </p:txBody>
      </p:sp>
      <p:sp>
        <p:nvSpPr>
          <p:cNvPr id="147" name="Shape 147"/>
          <p:cNvSpPr/>
          <p:nvPr>
            <p:ph type="body" idx="1"/>
          </p:nvPr>
        </p:nvSpPr>
        <p:spPr>
          <a:xfrm>
            <a:off x="1522412" y="1904999"/>
            <a:ext cx="9134393" cy="4114802"/>
          </a:xfrm>
          <a:prstGeom prst="rect">
            <a:avLst/>
          </a:prstGeom>
          <a:solidFill>
            <a:schemeClr val="accent2"/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The State of FL Principal Leadership Standards addressed: </a:t>
            </a:r>
          </a:p>
          <a:p>
            <a:pPr marL="0" indent="0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b="1" sz="2300"/>
            </a:pPr>
            <a:r>
              <a:t>Domain 1: Student Achievement 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 u="sng"/>
            </a:pPr>
            <a:r>
              <a:rPr b="1"/>
              <a:t>Standard 1: Student Learning Results</a:t>
            </a:r>
            <a:r>
              <a:rPr b="1" u="none"/>
              <a:t> </a:t>
            </a:r>
            <a:endParaRPr b="1"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Effective school leaders achieve results on the school’s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2300"/>
            </a:pPr>
            <a:r>
              <a:t>student learning goals. </a:t>
            </a:r>
            <a:endParaRPr sz="1700">
              <a:solidFill>
                <a:srgbClr val="000000"/>
              </a:solidFill>
            </a:endParaRPr>
          </a:p>
          <a:p>
            <a:pPr lvl="5" marL="0" indent="2240506" defTabSz="896201">
              <a:lnSpc>
                <a:spcPct val="100000"/>
              </a:lnSpc>
              <a:spcBef>
                <a:spcPts val="0"/>
              </a:spcBef>
              <a:buSzTx/>
              <a:buNone/>
              <a:defRPr i="1" sz="1700">
                <a:solidFill>
                  <a:srgbClr val="000000"/>
                </a:solidFill>
              </a:defRPr>
            </a:pPr>
          </a:p>
          <a:p>
            <a:pPr lvl="1" marL="0" indent="448100" defTabSz="896201">
              <a:lnSpc>
                <a:spcPct val="100000"/>
              </a:lnSpc>
              <a:spcBef>
                <a:spcPts val="0"/>
              </a:spcBef>
              <a:buSzTx/>
              <a:buNone/>
              <a:defRPr b="1" sz="2300"/>
            </a:pPr>
            <a:r>
              <a:t>Domain 4: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b="1" sz="2300" u="sng"/>
            </a:pPr>
            <a:r>
              <a:t>Standard 10: Professional and Ethical Behaviors</a:t>
            </a:r>
            <a:endParaRPr sz="1700">
              <a:solidFill>
                <a:srgbClr val="000000"/>
              </a:solidFill>
            </a:endParaRP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Effective school leaders demonstrate personal and 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professional behaviors consistent with quality practices in </a:t>
            </a:r>
          </a:p>
          <a:p>
            <a:pPr lvl="6" marL="0" indent="1901032" defTabSz="896201">
              <a:lnSpc>
                <a:spcPct val="100000"/>
              </a:lnSpc>
              <a:spcBef>
                <a:spcPts val="0"/>
              </a:spcBef>
              <a:buSzTx/>
              <a:buNone/>
              <a:defRPr sz="2300"/>
            </a:pPr>
            <a:r>
              <a:t>education and as a community leader. </a:t>
            </a:r>
          </a:p>
        </p:txBody>
      </p:sp>
      <p:pic>
        <p:nvPicPr>
          <p:cNvPr id="148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2" cy="660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86616" y="1473200"/>
            <a:ext cx="2538687" cy="18651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/>
          </p:nvPr>
        </p:nvSpPr>
        <p:spPr>
          <a:xfrm>
            <a:off x="1522413" y="-330200"/>
            <a:ext cx="9144001" cy="13716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b="1"/>
            </a:lvl1pPr>
          </a:lstStyle>
          <a:p>
            <a:pPr/>
            <a:r>
              <a:t>Leadership Clock Buddies</a:t>
            </a:r>
          </a:p>
        </p:txBody>
      </p:sp>
      <p:pic>
        <p:nvPicPr>
          <p:cNvPr id="152" name="image3.png" descr="http://neo-cdn.stretchinternet.com/fdxVvj/header/barr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585662" y="1764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>
            <p:ph type="body" sz="half" idx="1"/>
          </p:nvPr>
        </p:nvSpPr>
        <p:spPr>
          <a:xfrm>
            <a:off x="6063753" y="1338805"/>
            <a:ext cx="5591197" cy="4758651"/>
          </a:xfrm>
          <a:prstGeom prst="rect">
            <a:avLst/>
          </a:prstGeom>
          <a:solidFill>
            <a:schemeClr val="accent1">
              <a:satOff val="-43001"/>
              <a:lumOff val="-1337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b="1" sz="2200" u="sng"/>
            </a:pPr>
            <a:r>
              <a:t>Purpose:</a:t>
            </a:r>
            <a:r>
              <a:rPr u="none"/>
              <a:t> 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/>
            </a:pPr>
            <a:r>
              <a:t>To support collaborative educational leadership researcher pairs for effective leadership communication. </a:t>
            </a:r>
            <a:endParaRPr>
              <a:solidFill>
                <a:srgbClr val="000000"/>
              </a:solidFill>
            </a:endParaRPr>
          </a:p>
          <a:p>
            <a:pPr marL="0" indent="0" defTabSz="905255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pPr>
          </a:p>
          <a:p>
            <a:pPr marL="0" indent="0" algn="ctr" defTabSz="905255">
              <a:lnSpc>
                <a:spcPct val="100000"/>
              </a:lnSpc>
              <a:spcBef>
                <a:spcPts val="0"/>
              </a:spcBef>
              <a:buSzTx/>
              <a:buNone/>
              <a:defRPr b="1" sz="2200" u="sng"/>
            </a:pPr>
            <a:r>
              <a:t>Instructions:</a:t>
            </a:r>
            <a:r>
              <a:rPr u="none"/>
              <a:t>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an appointment with 12 different educational leadership researchers (one for each hour of the leadership clock).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Ensure that you both record the appointment on the leadership clocks. </a:t>
            </a:r>
            <a:endParaRPr>
              <a:solidFill>
                <a:srgbClr val="000000"/>
              </a:solidFill>
            </a:endParaRPr>
          </a:p>
          <a:p>
            <a:pPr marL="454714" indent="-454714" defTabSz="905255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FontTx/>
              <a:buAutoNum type="arabicPeriod" startAt="1"/>
              <a:defRPr sz="2200"/>
            </a:pPr>
            <a:r>
              <a:t>Book the appointment if there is a vacant slot at the hour for both of your leadership clocks. </a:t>
            </a:r>
          </a:p>
        </p:txBody>
      </p:sp>
      <p:pic>
        <p:nvPicPr>
          <p:cNvPr id="154" name="image5.t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22566" y="1341050"/>
            <a:ext cx="5187252" cy="475416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7" name="Group 157"/>
          <p:cNvGrpSpPr/>
          <p:nvPr/>
        </p:nvGrpSpPr>
        <p:grpSpPr>
          <a:xfrm>
            <a:off x="2125571" y="3174993"/>
            <a:ext cx="1781242" cy="883072"/>
            <a:chOff x="-1" y="-1"/>
            <a:chExt cx="1781241" cy="883071"/>
          </a:xfrm>
        </p:grpSpPr>
        <p:sp>
          <p:nvSpPr>
            <p:cNvPr id="155" name="Shape 155"/>
            <p:cNvSpPr/>
            <p:nvPr/>
          </p:nvSpPr>
          <p:spPr>
            <a:xfrm>
              <a:off x="-2" y="-2"/>
              <a:ext cx="1781243" cy="883072"/>
            </a:xfrm>
            <a:prstGeom prst="roundRect">
              <a:avLst>
                <a:gd name="adj" fmla="val 21573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6" name="Shape 156"/>
            <p:cNvSpPr/>
            <p:nvPr/>
          </p:nvSpPr>
          <p:spPr>
            <a:xfrm>
              <a:off x="55796" y="79581"/>
              <a:ext cx="1669643" cy="723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 sz="1700" u="sng">
                  <a:latin typeface="Corbel"/>
                  <a:ea typeface="Corbel"/>
                  <a:cs typeface="Corbel"/>
                  <a:sym typeface="Corbel"/>
                </a:defRPr>
              </a:pPr>
              <a:r>
                <a:t>Terrence’s</a:t>
              </a:r>
              <a:r>
                <a:rPr u="none"/>
                <a:t> Leadership Clock EDU 615</a:t>
              </a:r>
            </a:p>
          </p:txBody>
        </p:sp>
      </p:grpSp>
      <p:grpSp>
        <p:nvGrpSpPr>
          <p:cNvPr id="160" name="Group 160"/>
          <p:cNvGrpSpPr/>
          <p:nvPr/>
        </p:nvGrpSpPr>
        <p:grpSpPr>
          <a:xfrm>
            <a:off x="1238007" y="5514412"/>
            <a:ext cx="1087402" cy="496834"/>
            <a:chOff x="-1" y="-1"/>
            <a:chExt cx="1087401" cy="496833"/>
          </a:xfrm>
        </p:grpSpPr>
        <p:sp>
          <p:nvSpPr>
            <p:cNvPr id="158" name="Shape 158"/>
            <p:cNvSpPr/>
            <p:nvPr/>
          </p:nvSpPr>
          <p:spPr>
            <a:xfrm>
              <a:off x="-2" y="-2"/>
              <a:ext cx="1087403" cy="496835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59" name="Shape 159"/>
            <p:cNvSpPr/>
            <p:nvPr/>
          </p:nvSpPr>
          <p:spPr>
            <a:xfrm>
              <a:off x="55797" y="127761"/>
              <a:ext cx="97580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Karen </a:t>
              </a:r>
            </a:p>
          </p:txBody>
        </p:sp>
      </p:grpSp>
      <p:grpSp>
        <p:nvGrpSpPr>
          <p:cNvPr id="163" name="Group 163"/>
          <p:cNvGrpSpPr/>
          <p:nvPr/>
        </p:nvGrpSpPr>
        <p:grpSpPr>
          <a:xfrm>
            <a:off x="4438407" y="3368112"/>
            <a:ext cx="1087402" cy="496834"/>
            <a:chOff x="-1" y="-1"/>
            <a:chExt cx="1087401" cy="496833"/>
          </a:xfrm>
        </p:grpSpPr>
        <p:sp>
          <p:nvSpPr>
            <p:cNvPr id="161" name="Shape 161"/>
            <p:cNvSpPr/>
            <p:nvPr/>
          </p:nvSpPr>
          <p:spPr>
            <a:xfrm>
              <a:off x="-2" y="-2"/>
              <a:ext cx="1087403" cy="496835"/>
            </a:xfrm>
            <a:prstGeom prst="roundRect">
              <a:avLst>
                <a:gd name="adj" fmla="val 38344"/>
              </a:avLst>
            </a:prstGeom>
            <a:gradFill flip="none" rotWithShape="1">
              <a:gsLst>
                <a:gs pos="0">
                  <a:srgbClr val="C79FE7"/>
                </a:gs>
                <a:gs pos="50000">
                  <a:srgbClr val="BE90E3"/>
                </a:gs>
                <a:gs pos="100000">
                  <a:srgbClr val="B77CE3"/>
                </a:gs>
              </a:gsLst>
              <a:lin ang="5400000" scaled="0"/>
            </a:gradFill>
            <a:ln w="6350" cap="flat">
              <a:solidFill>
                <a:schemeClr val="accent4"/>
              </a:solidFill>
              <a:prstDash val="solid"/>
              <a:miter lim="8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Corbel"/>
                  <a:ea typeface="Corbel"/>
                  <a:cs typeface="Corbel"/>
                  <a:sym typeface="Corbel"/>
                </a:defRPr>
              </a:pPr>
            </a:p>
          </p:txBody>
        </p:sp>
        <p:sp>
          <p:nvSpPr>
            <p:cNvPr id="162" name="Shape 162"/>
            <p:cNvSpPr/>
            <p:nvPr/>
          </p:nvSpPr>
          <p:spPr>
            <a:xfrm>
              <a:off x="55797" y="127761"/>
              <a:ext cx="975804" cy="2413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700">
                  <a:latin typeface="Corbel"/>
                  <a:ea typeface="Corbel"/>
                  <a:cs typeface="Corbel"/>
                  <a:sym typeface="Corbel"/>
                </a:defRPr>
              </a:lvl1pPr>
            </a:lstStyle>
            <a:p>
              <a:pPr/>
              <a:r>
                <a:t>Martha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3"/>
      <p:bldP build="whole" bldLvl="1" animBg="1" rev="0" advAuto="0" spid="157" grpId="1"/>
      <p:bldP build="whole" bldLvl="1" animBg="1" rev="0" advAuto="0" spid="16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1687513" y="279400"/>
            <a:ext cx="9144001" cy="1371600"/>
          </a:xfrm>
          <a:prstGeom prst="rect">
            <a:avLst/>
          </a:prstGeom>
        </p:spPr>
        <p:txBody>
          <a:bodyPr/>
          <a:lstStyle/>
          <a:p>
            <a:pPr algn="ctr" defTabSz="758951">
              <a:defRPr b="1" spc="0" sz="4200"/>
            </a:pPr>
            <a:r>
              <a:rPr>
                <a:solidFill>
                  <a:srgbClr val="FFF91D"/>
                </a:solidFill>
              </a:rPr>
              <a:t>STAR</a:t>
            </a:r>
            <a:r>
              <a:t> Targeted Selection Interviewing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1199256" y="1817040"/>
            <a:ext cx="10120515" cy="4857080"/>
          </a:xfrm>
          <a:prstGeom prst="rect">
            <a:avLst/>
          </a:prstGeom>
          <a:solidFill>
            <a:schemeClr val="accent4">
              <a:satOff val="-4014"/>
              <a:lumOff val="12892"/>
            </a:schemeClr>
          </a:solidFill>
          <a:ln>
            <a:solidFill>
              <a:srgbClr val="378627"/>
            </a:solidFill>
            <a:miter lim="800000"/>
          </a:ln>
        </p:spPr>
        <p:txBody>
          <a:bodyPr lIns="0" tIns="0" rIns="0" bIns="0"/>
          <a:lstStyle/>
          <a:p>
            <a:pPr marL="0" indent="0" algn="ctr" defTabSz="896202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3267" u="sng"/>
            </a:pPr>
            <a:r>
              <a:t>Elements of the STAR: </a:t>
            </a:r>
          </a:p>
          <a:p>
            <a:pPr marL="0" indent="0" algn="ctr" defTabSz="896202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3267" u="sng"/>
            </a:pPr>
          </a:p>
          <a:p>
            <a:pPr marL="0" indent="0" defTabSz="896202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267"/>
            </a:pPr>
            <a:r>
              <a:rPr b="1" u="sng">
                <a:solidFill>
                  <a:srgbClr val="F0FB1C"/>
                </a:solidFill>
              </a:rPr>
              <a:t>S/T</a:t>
            </a:r>
            <a:r>
              <a:rPr>
                <a:solidFill>
                  <a:srgbClr val="FFEF43"/>
                </a:solidFill>
              </a:rPr>
              <a:t> </a:t>
            </a:r>
            <a:r>
              <a:t>- </a:t>
            </a:r>
            <a:r>
              <a:rPr b="1">
                <a:solidFill>
                  <a:srgbClr val="FFF83A"/>
                </a:solidFill>
              </a:rPr>
              <a:t>S</a:t>
            </a:r>
            <a:r>
              <a:rPr b="1"/>
              <a:t>ituation/</a:t>
            </a:r>
            <a:r>
              <a:rPr b="1" u="sng">
                <a:solidFill>
                  <a:srgbClr val="F3FB2A"/>
                </a:solidFill>
              </a:rPr>
              <a:t>T</a:t>
            </a:r>
            <a:r>
              <a:rPr b="1"/>
              <a:t>ask That You Faced</a:t>
            </a:r>
          </a:p>
          <a:p>
            <a:pPr lvl="4" marL="1836319" indent="-327559" defTabSz="896202">
              <a:lnSpc>
                <a:spcPct val="100000"/>
              </a:lnSpc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3267"/>
            </a:pPr>
            <a:r>
              <a:t>Example: Describe a situation…</a:t>
            </a:r>
          </a:p>
          <a:p>
            <a:pPr marL="0" indent="0" defTabSz="896202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267"/>
            </a:pPr>
            <a:r>
              <a:rPr b="1" u="sng">
                <a:solidFill>
                  <a:srgbClr val="EFFB3F"/>
                </a:solidFill>
              </a:rPr>
              <a:t>A</a:t>
            </a:r>
            <a:r>
              <a:t> - </a:t>
            </a:r>
            <a:r>
              <a:rPr b="1" u="sng">
                <a:solidFill>
                  <a:srgbClr val="FCFC4D"/>
                </a:solidFill>
              </a:rPr>
              <a:t>A</a:t>
            </a:r>
            <a:r>
              <a:rPr b="1"/>
              <a:t>ctions That You Took </a:t>
            </a:r>
          </a:p>
          <a:p>
            <a:pPr lvl="4" marL="1836319" indent="-327559" defTabSz="896202">
              <a:lnSpc>
                <a:spcPct val="100000"/>
              </a:lnSpc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3267"/>
            </a:pPr>
            <a:r>
              <a:t>Example:  What steps did you do in the situation?</a:t>
            </a:r>
          </a:p>
          <a:p>
            <a:pPr marL="0" indent="0" defTabSz="896202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b="1" sz="3267"/>
            </a:pPr>
            <a:r>
              <a:rPr u="sng">
                <a:solidFill>
                  <a:srgbClr val="FBFB46"/>
                </a:solidFill>
              </a:rPr>
              <a:t>R</a:t>
            </a:r>
            <a:r>
              <a:t> - </a:t>
            </a:r>
            <a:r>
              <a:rPr u="sng">
                <a:solidFill>
                  <a:srgbClr val="F9FC70"/>
                </a:solidFill>
              </a:rPr>
              <a:t>R</a:t>
            </a:r>
            <a:r>
              <a:t>esults or changes caused by these actions</a:t>
            </a:r>
          </a:p>
          <a:p>
            <a:pPr lvl="4" marL="1836319" indent="-327559" defTabSz="896202">
              <a:lnSpc>
                <a:spcPct val="100000"/>
              </a:lnSpc>
              <a:spcBef>
                <a:spcPts val="0"/>
              </a:spcBef>
              <a:buClrTx/>
              <a:buSzPct val="60000"/>
              <a:buFontTx/>
              <a:buBlip>
                <a:blip r:embed="rId2"/>
              </a:buBlip>
              <a:defRPr sz="3267"/>
            </a:pPr>
            <a:r>
              <a:t>Example: What were the results?</a:t>
            </a:r>
          </a:p>
          <a:p>
            <a:pPr lvl="2" marL="0" indent="452627" defTabSz="896202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defRPr sz="3267"/>
            </a:pPr>
          </a:p>
        </p:txBody>
      </p:sp>
      <p:pic>
        <p:nvPicPr>
          <p:cNvPr id="167" name="image3.png" descr="http://neo-cdn.stretchinternet.com/fdxVvj/header/bar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60162" y="214501"/>
            <a:ext cx="2326602" cy="66093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9673487" y="2006600"/>
            <a:ext cx="1328626" cy="1263599"/>
          </a:xfrm>
          <a:prstGeom prst="star5">
            <a:avLst>
              <a:gd name="adj" fmla="val 19100"/>
              <a:gd name="hf" fmla="val 105146"/>
              <a:gd name="vf" fmla="val 110557"/>
            </a:avLst>
          </a:prstGeom>
          <a:gradFill>
            <a:gsLst>
              <a:gs pos="0">
                <a:schemeClr val="accent3">
                  <a:hueOff val="-683801"/>
                  <a:satOff val="3174"/>
                  <a:lumOff val="36396"/>
                </a:schemeClr>
              </a:gs>
              <a:gs pos="35000">
                <a:srgbClr val="FFE6CC"/>
              </a:gs>
              <a:gs pos="100000">
                <a:schemeClr val="accent3">
                  <a:hueOff val="-807391"/>
                  <a:satOff val="3174"/>
                  <a:lumOff val="46825"/>
                </a:schemeClr>
              </a:gs>
            </a:gsLst>
            <a:lin ang="16200000"/>
          </a:gradFill>
          <a:ln w="25400">
            <a:solidFill>
              <a:schemeClr val="accent1"/>
            </a:solidFill>
          </a:ln>
        </p:spPr>
        <p:txBody>
          <a:bodyPr lIns="45718" tIns="45718" rIns="45718" bIns="45718" anchor="ctr"/>
          <a:lstStyle/>
          <a:p>
            <a:p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