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10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Relationship Id="rId3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nydailynews.com/news/national/fla-principal-violated-policy-hiring-fire-breather-article-1.2569349" TargetMode="External"/><Relationship Id="rId4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spc="60" sz="4000">
                <a:solidFill>
                  <a:srgbClr val="000000"/>
                </a:solidFill>
              </a:defRPr>
            </a:pPr>
          </a:p>
          <a:p>
            <a:pPr>
              <a:defRPr i="1" spc="0" sz="4000"/>
            </a:pPr>
            <a:r>
              <a:t>Week #11: Thursday, March 31,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55" y="-18607"/>
            <a:ext cx="4635861" cy="1647843"/>
            <a:chOff x="0" y="0"/>
            <a:chExt cx="4635860" cy="1647842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1" y="203201"/>
              <a:ext cx="4229458" cy="12033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4635861" cy="16478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9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557213" y="1778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spc="0" sz="4200"/>
            </a:pPr>
            <a:r>
              <a:t>Chapter 10: </a:t>
            </a:r>
          </a:p>
          <a:p>
            <a:pPr algn="ctr" defTabSz="758951">
              <a:defRPr spc="0" sz="4200"/>
            </a:pPr>
            <a:r>
              <a:t>Participating in groups (pp. 271-292)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68956" y="1817040"/>
            <a:ext cx="10120515" cy="485708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Explain how people from different cultures possess varying attitudes about being group participants, applying procedures for working in groups, making decisions, following procedural structure, and using information.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Discuss the role of gender as a factor in group activities.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Define and explain the role of the participants, the leaders, and the leadership in groups.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Compare and contrast the role of disagreement in the group process.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Evaluate the role of hidden agenda in the group process.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Define the autocratic, participatory and free rein leader types.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Analyze why a person would want to be a group leader and demonstrate how he or she would proceed to acquire the leader or leadership role.</a:t>
            </a:r>
          </a:p>
        </p:txBody>
      </p:sp>
      <p:pic>
        <p:nvPicPr>
          <p:cNvPr id="17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4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912813" y="5461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675465">
              <a:defRPr spc="0" sz="4100"/>
            </a:pPr>
            <a:r>
              <a:t>Chapter 8: Supplemental Cases</a:t>
            </a:r>
          </a:p>
          <a:p>
            <a:pPr algn="ctr" defTabSz="675465">
              <a:defRPr spc="0" sz="4100"/>
            </a:pPr>
            <a:r>
              <a:t>Case #11: An office affair (pp.177-179)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887412" y="1904997"/>
            <a:ext cx="9134393" cy="4688426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746382">
              <a:spcBef>
                <a:spcPts val="1300"/>
              </a:spcBef>
              <a:buSzTx/>
              <a:buNone/>
              <a:defRPr i="1" sz="2600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People - both married and unmarried - have affairs all the time. Is there anything about an affair between educators that makes it more problematic than most others?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Superiors and subordinates also have affairs all the time. Is there anything about such a relationship between principal and teacher that makes it especially problematic?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Suppose it was true that Bill is a superb teacher and that Ludlow Junior High is actually running better because of its principal’s dalliance. If you were Susan Matheson, how would you handle the situation?</a:t>
            </a:r>
          </a:p>
        </p:txBody>
      </p:sp>
      <p:pic>
        <p:nvPicPr>
          <p:cNvPr id="17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6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1687512" y="279400"/>
            <a:ext cx="9144004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spc="0" sz="4200">
                <a:solidFill>
                  <a:srgbClr val="FFF91D"/>
                </a:solidFill>
              </a:defRPr>
            </a:pPr>
            <a:r>
              <a:t>STAR</a:t>
            </a:r>
            <a:r>
              <a:rPr>
                <a:solidFill>
                  <a:srgbClr val="FFFFFF"/>
                </a:solidFill>
              </a:rPr>
              <a:t> Targeted Selection Interviewing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1199256" y="1817040"/>
            <a:ext cx="10120515" cy="4857081"/>
          </a:xfrm>
          <a:prstGeom prst="rect">
            <a:avLst/>
          </a:prstGeom>
          <a:solidFill>
            <a:schemeClr val="accent4">
              <a:satOff val="-4014"/>
              <a:lumOff val="1289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/>
            </a:pPr>
            <a:r>
              <a:t>Elements of the STAR: </a:t>
            </a:r>
          </a:p>
          <a:p>
            <a:pPr marL="0" indent="0" algn="ctr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/>
            </a:pP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F0FB1C"/>
                </a:solidFill>
              </a:defRPr>
            </a:pPr>
            <a:r>
              <a:t>S/T</a:t>
            </a:r>
            <a:r>
              <a:rPr u="none">
                <a:solidFill>
                  <a:srgbClr val="FFEF43"/>
                </a:solidFill>
              </a:rPr>
              <a:t> </a:t>
            </a:r>
            <a:r>
              <a:rPr u="none">
                <a:solidFill>
                  <a:srgbClr val="FFFFFF"/>
                </a:solidFill>
              </a:rPr>
              <a:t>- </a:t>
            </a:r>
            <a:r>
              <a:rPr u="none">
                <a:solidFill>
                  <a:srgbClr val="FFF83A"/>
                </a:solidFill>
              </a:rPr>
              <a:t>S</a:t>
            </a:r>
            <a:r>
              <a:rPr u="none">
                <a:solidFill>
                  <a:srgbClr val="FFFFFF"/>
                </a:solidFill>
              </a:rPr>
              <a:t>ituation/</a:t>
            </a:r>
            <a:r>
              <a:rPr>
                <a:solidFill>
                  <a:srgbClr val="F3FB2A"/>
                </a:solidFill>
              </a:rPr>
              <a:t>T</a:t>
            </a:r>
            <a:r>
              <a:rPr u="none">
                <a:solidFill>
                  <a:srgbClr val="FFFFFF"/>
                </a:solidFill>
              </a:rPr>
              <a:t>ask That You Faced</a:t>
            </a:r>
          </a:p>
          <a:p>
            <a:pPr lvl="4" marL="1836317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Describe a situation…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EFFB3F"/>
                </a:solidFill>
              </a:defRPr>
            </a:pPr>
            <a:r>
              <a:t>A</a:t>
            </a:r>
            <a:r>
              <a:rPr u="none">
                <a:solidFill>
                  <a:srgbClr val="FFFFFF"/>
                </a:solidFill>
              </a:rPr>
              <a:t> - </a:t>
            </a:r>
            <a:r>
              <a:rPr>
                <a:solidFill>
                  <a:srgbClr val="FCFC4D"/>
                </a:solidFill>
              </a:rPr>
              <a:t>A</a:t>
            </a:r>
            <a:r>
              <a:rPr u="none">
                <a:solidFill>
                  <a:srgbClr val="FFFFFF"/>
                </a:solidFill>
              </a:rPr>
              <a:t>ctions That You Took </a:t>
            </a:r>
          </a:p>
          <a:p>
            <a:pPr lvl="4" marL="1836317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 What steps did you do in the situation?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FBFB46"/>
                </a:solidFill>
              </a:defRPr>
            </a:pPr>
            <a:r>
              <a:t>R</a:t>
            </a:r>
            <a:r>
              <a:rPr u="none">
                <a:solidFill>
                  <a:srgbClr val="FFFFFF"/>
                </a:solidFill>
              </a:rPr>
              <a:t> - </a:t>
            </a:r>
            <a:r>
              <a:rPr>
                <a:solidFill>
                  <a:srgbClr val="F9FC70"/>
                </a:solidFill>
              </a:rPr>
              <a:t>R</a:t>
            </a:r>
            <a:r>
              <a:rPr u="none">
                <a:solidFill>
                  <a:srgbClr val="FFFFFF"/>
                </a:solidFill>
              </a:rPr>
              <a:t>esults or changes caused by these actions</a:t>
            </a:r>
          </a:p>
          <a:p>
            <a:pPr lvl="4" marL="1836317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What were the results?</a:t>
            </a:r>
          </a:p>
        </p:txBody>
      </p:sp>
      <p:pic>
        <p:nvPicPr>
          <p:cNvPr id="181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162" y="214501"/>
            <a:ext cx="2326604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9673487" y="2006600"/>
            <a:ext cx="1328626" cy="126360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gradFill>
            <a:gsLst>
              <a:gs pos="0">
                <a:schemeClr val="accent3">
                  <a:hueOff val="-683801"/>
                  <a:satOff val="3174"/>
                  <a:lumOff val="36396"/>
                </a:schemeClr>
              </a:gs>
              <a:gs pos="35000">
                <a:srgbClr val="FFE6CC"/>
              </a:gs>
              <a:gs pos="100000">
                <a:schemeClr val="accent3">
                  <a:hueOff val="-807391"/>
                  <a:satOff val="3174"/>
                  <a:lumOff val="468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1611313" y="279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spc="0" sz="4200">
                <a:solidFill>
                  <a:srgbClr val="FFF91D"/>
                </a:solidFill>
              </a:defRPr>
            </a:pPr>
            <a:r>
              <a:t>STAR</a:t>
            </a:r>
            <a:r>
              <a:rPr>
                <a:solidFill>
                  <a:srgbClr val="FFFFFF"/>
                </a:solidFill>
              </a:rPr>
              <a:t> Targeted Selection Interviewing</a:t>
            </a:r>
          </a:p>
        </p:txBody>
      </p:sp>
      <p:pic>
        <p:nvPicPr>
          <p:cNvPr id="18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4" cy="6609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6" name="Table 186"/>
          <p:cNvGraphicFramePr/>
          <p:nvPr/>
        </p:nvGraphicFramePr>
        <p:xfrm>
          <a:off x="2575622" y="1790700"/>
          <a:ext cx="7028052" cy="47370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57012"/>
                <a:gridCol w="1757012"/>
                <a:gridCol w="1757012"/>
                <a:gridCol w="1757012"/>
              </a:tblGrid>
              <a:tr h="789516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ym typeface="Helvetica Neue"/>
                        </a:rPr>
                        <a:t>RATING SCALE 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less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Less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More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more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87" name="Shape 187"/>
          <p:cNvSpPr/>
          <p:nvPr/>
        </p:nvSpPr>
        <p:spPr>
          <a:xfrm>
            <a:off x="2627265" y="4225113"/>
            <a:ext cx="595904" cy="63576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B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420484" y="342897"/>
            <a:ext cx="9144001" cy="3128854"/>
          </a:xfrm>
          <a:prstGeom prst="rect">
            <a:avLst/>
          </a:prstGeom>
        </p:spPr>
        <p:txBody>
          <a:bodyPr/>
          <a:lstStyle/>
          <a:p>
            <a:pPr algn="ctr" defTabSz="649588">
              <a:defRPr spc="0" sz="2400"/>
            </a:pPr>
            <a:r>
              <a:t>Scenario/Role Play (20 points) </a:t>
            </a:r>
          </a:p>
          <a:p>
            <a:pPr algn="ctr" defTabSz="649588">
              <a:defRPr i="1" spc="0" sz="2400"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  <a:p>
            <a:pPr algn="ctr" defTabSz="649588">
              <a:defRPr spc="0" sz="2400"/>
            </a:pPr>
          </a:p>
          <a:p>
            <a:pPr algn="ctr" defTabSz="649588">
              <a:defRPr spc="0" sz="2400"/>
            </a:pPr>
            <a:r>
              <a:t>Ethical Dilemma Discussion Facilitator/Discussant (30 points)</a:t>
            </a:r>
            <a:endParaRPr i="1" spc="71"/>
          </a:p>
          <a:p>
            <a:pPr algn="ctr" defTabSz="649588">
              <a:defRPr i="1" spc="0" sz="2400"/>
            </a:pPr>
            <a:r>
              <a:t>Lead and facilitate a class discussion concerning a school-related ethical dilemma using supporting details from the text.</a:t>
            </a:r>
            <a:endParaRPr spc="71"/>
          </a:p>
          <a:p>
            <a:pPr algn="ctr" defTabSz="649588">
              <a:defRPr i="1" spc="0" sz="2400"/>
            </a:pPr>
            <a:r>
              <a:t> </a:t>
            </a:r>
          </a:p>
        </p:txBody>
      </p:sp>
      <p:pic>
        <p:nvPicPr>
          <p:cNvPr id="190" name="image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4273" y="2209526"/>
            <a:ext cx="1461449" cy="219766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3459424" y="3226440"/>
            <a:ext cx="3066124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2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Patience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Jeralene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Rebecca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Jennifer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Cindy</a:t>
            </a:r>
          </a:p>
        </p:txBody>
      </p:sp>
      <p:sp>
        <p:nvSpPr>
          <p:cNvPr id="192" name="Shape 192"/>
          <p:cNvSpPr/>
          <p:nvPr/>
        </p:nvSpPr>
        <p:spPr>
          <a:xfrm>
            <a:off x="6772443" y="3226440"/>
            <a:ext cx="3066125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3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Monica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Joshua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Martha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Barbara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Litzrudy</a:t>
            </a:r>
          </a:p>
        </p:txBody>
      </p:sp>
      <p:sp>
        <p:nvSpPr>
          <p:cNvPr id="193" name="Shape 193"/>
          <p:cNvSpPr/>
          <p:nvPr/>
        </p:nvSpPr>
        <p:spPr>
          <a:xfrm>
            <a:off x="146403" y="3226440"/>
            <a:ext cx="3066121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86966">
              <a:lnSpc>
                <a:spcPct val="90000"/>
              </a:lnSpc>
              <a:spcBef>
                <a:spcPts val="1700"/>
              </a:spcBef>
              <a:defRPr sz="2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1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Mercie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Roseline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Tamar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Karen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Francesca</a:t>
            </a:r>
          </a:p>
        </p:txBody>
      </p:sp>
      <p:pic>
        <p:nvPicPr>
          <p:cNvPr id="194" name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7251" y="153286"/>
            <a:ext cx="2428927" cy="1821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In-Class Reflection (best sample)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9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2614611" y="495300"/>
            <a:ext cx="9144005" cy="1371600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Weekly Reflections and Summary Paper (ongoing)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2830509" y="2209799"/>
            <a:ext cx="9134397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20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1331811" y="277364"/>
            <a:ext cx="9144005" cy="1371604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/>
            <a:r>
              <a:t>Embedded Scenario/Role Play Presentation Collaboration 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211557" y="1904999"/>
            <a:ext cx="11384514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20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Group 211"/>
          <p:cNvGrpSpPr/>
          <p:nvPr/>
        </p:nvGrpSpPr>
        <p:grpSpPr>
          <a:xfrm>
            <a:off x="330194" y="3238500"/>
            <a:ext cx="2114410" cy="2557169"/>
            <a:chOff x="-1" y="0"/>
            <a:chExt cx="2114409" cy="2557168"/>
          </a:xfrm>
        </p:grpSpPr>
        <p:sp>
          <p:nvSpPr>
            <p:cNvPr id="209" name="Shape 209"/>
            <p:cNvSpPr/>
            <p:nvPr/>
          </p:nvSpPr>
          <p:spPr>
            <a:xfrm>
              <a:off x="0" y="0"/>
              <a:ext cx="2114408" cy="2557169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FF6C1D"/>
                </a:gs>
                <a:gs pos="100000">
                  <a:schemeClr val="accent5">
                    <a:hueOff val="-605048"/>
                    <a:satOff val="6194"/>
                    <a:lumOff val="30342"/>
                  </a:schemeClr>
                </a:gs>
              </a:gsLst>
              <a:lin ang="16200000" scaled="0"/>
            </a:gradFill>
            <a:ln w="9525" cap="flat">
              <a:solidFill>
                <a:srgbClr val="F76A1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2" y="953464"/>
              <a:ext cx="1590700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Relevant Scenario</a:t>
              </a: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2539994" y="3238500"/>
            <a:ext cx="2114411" cy="2557169"/>
            <a:chOff x="-1" y="0"/>
            <a:chExt cx="2114409" cy="2557168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2114409" cy="2557169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-2" y="1105864"/>
              <a:ext cx="1590700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Assign Roles</a:t>
              </a: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4749793" y="3238500"/>
            <a:ext cx="2114410" cy="2557169"/>
            <a:chOff x="-1" y="0"/>
            <a:chExt cx="2114408" cy="2557168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2114408" cy="2557169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-2" y="978864"/>
              <a:ext cx="1590698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Develop Storyboard</a:t>
              </a:r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6959595" y="3238500"/>
            <a:ext cx="2114410" cy="2557169"/>
            <a:chOff x="-1" y="0"/>
            <a:chExt cx="2114408" cy="2557168"/>
          </a:xfrm>
        </p:grpSpPr>
        <p:sp>
          <p:nvSpPr>
            <p:cNvPr id="218" name="Shape 218"/>
            <p:cNvSpPr/>
            <p:nvPr/>
          </p:nvSpPr>
          <p:spPr>
            <a:xfrm>
              <a:off x="0" y="0"/>
              <a:ext cx="2114408" cy="2557169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-2" y="1093164"/>
              <a:ext cx="1590698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Act Your Role</a:t>
              </a: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9169395" y="3238500"/>
            <a:ext cx="2114410" cy="2557169"/>
            <a:chOff x="-1" y="0"/>
            <a:chExt cx="2114408" cy="2557168"/>
          </a:xfrm>
        </p:grpSpPr>
        <p:sp>
          <p:nvSpPr>
            <p:cNvPr id="221" name="Shape 221"/>
            <p:cNvSpPr/>
            <p:nvPr/>
          </p:nvSpPr>
          <p:spPr>
            <a:xfrm>
              <a:off x="0" y="0"/>
              <a:ext cx="2114408" cy="2557169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chemeClr val="accent1">
                    <a:hueOff val="335733"/>
                    <a:lumOff val="21105"/>
                  </a:schemeClr>
                </a:gs>
                <a:gs pos="35000">
                  <a:srgbClr val="D4ECFF"/>
                </a:gs>
                <a:gs pos="100000">
                  <a:schemeClr val="accent1">
                    <a:hueOff val="445289"/>
                    <a:lumOff val="29916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2" y="1093164"/>
              <a:ext cx="1590698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Debrief </a:t>
              </a: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2171771" y="5914937"/>
            <a:ext cx="7272444" cy="511269"/>
            <a:chOff x="0" y="-1"/>
            <a:chExt cx="7272442" cy="511268"/>
          </a:xfrm>
        </p:grpSpPr>
        <p:sp>
          <p:nvSpPr>
            <p:cNvPr id="224" name="Shape 224"/>
            <p:cNvSpPr/>
            <p:nvPr/>
          </p:nvSpPr>
          <p:spPr>
            <a:xfrm>
              <a:off x="-1" y="-2"/>
              <a:ext cx="7272444" cy="511270"/>
            </a:xfrm>
            <a:prstGeom prst="roundRect">
              <a:avLst>
                <a:gd name="adj" fmla="val 37261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55793" y="70212"/>
              <a:ext cx="716085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Identify the Problem                         Find a Solution </a:t>
              </a:r>
            </a:p>
          </p:txBody>
        </p:sp>
      </p:grpSp>
      <p:sp>
        <p:nvSpPr>
          <p:cNvPr id="227" name="Shape 227"/>
          <p:cNvSpPr/>
          <p:nvPr/>
        </p:nvSpPr>
        <p:spPr>
          <a:xfrm>
            <a:off x="5429305" y="6170569"/>
            <a:ext cx="1320689" cy="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1517648" y="203200"/>
            <a:ext cx="9144004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In-Basket Activity 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3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4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Group 234"/>
          <p:cNvGrpSpPr/>
          <p:nvPr/>
        </p:nvGrpSpPr>
        <p:grpSpPr>
          <a:xfrm>
            <a:off x="165089" y="1968500"/>
            <a:ext cx="1603124" cy="1270000"/>
            <a:chOff x="0" y="0"/>
            <a:chExt cx="1603123" cy="1270000"/>
          </a:xfrm>
        </p:grpSpPr>
        <p:sp>
          <p:nvSpPr>
            <p:cNvPr id="232" name="Shape 232"/>
            <p:cNvSpPr/>
            <p:nvPr/>
          </p:nvSpPr>
          <p:spPr>
            <a:xfrm>
              <a:off x="-1" y="0"/>
              <a:ext cx="1603124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-1" y="380994"/>
              <a:ext cx="160312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37" name="Group 237"/>
          <p:cNvGrpSpPr/>
          <p:nvPr/>
        </p:nvGrpSpPr>
        <p:grpSpPr>
          <a:xfrm>
            <a:off x="165089" y="4622800"/>
            <a:ext cx="1603124" cy="1270000"/>
            <a:chOff x="0" y="0"/>
            <a:chExt cx="1603123" cy="1270000"/>
          </a:xfrm>
        </p:grpSpPr>
        <p:sp>
          <p:nvSpPr>
            <p:cNvPr id="235" name="Shape 235"/>
            <p:cNvSpPr/>
            <p:nvPr/>
          </p:nvSpPr>
          <p:spPr>
            <a:xfrm>
              <a:off x="-1" y="0"/>
              <a:ext cx="1603124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-1" y="380994"/>
              <a:ext cx="1603124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38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xfrm>
            <a:off x="107908" y="-384665"/>
            <a:ext cx="9144001" cy="137160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In-Basket Activity 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4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43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17648" y="-178935"/>
            <a:ext cx="9144004" cy="13716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141412" y="12782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SMART Goal Setting and Action Plan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Tentative Course Calendar and Assignment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Ethical Implications Discussion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Berko, R., Wolvin, A., &amp; Wolvin, D. &amp; Aitken, J. (2012). Participating in groups. In K. Bowers &amp; M. Mashburn (Eds.), </a:t>
            </a:r>
          </a:p>
          <a:p>
            <a:pPr lvl="2" marL="0" indent="457200" defTabSz="620583">
              <a:spcBef>
                <a:spcPts val="1100"/>
              </a:spcBef>
              <a:buSzTx/>
              <a:buNone/>
              <a:defRPr i="1" sz="1500">
                <a:solidFill>
                  <a:srgbClr val="030303"/>
                </a:solidFill>
              </a:defRPr>
            </a:pPr>
            <a:r>
              <a:t>Communicating: A social, cultural and career focus </a:t>
            </a:r>
            <a:r>
              <a:rPr i="0"/>
              <a:t>(12th ed.)</a:t>
            </a:r>
            <a:r>
              <a:t> </a:t>
            </a:r>
            <a:r>
              <a:rPr i="0"/>
              <a:t>(pp. 271-292). Boston, MA: Pearson.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Strike, K.A., Haller, E.J. &amp; Soltis, J.F. (2005). Supplemental cases. In K.A. Strike (Ed.), </a:t>
            </a:r>
            <a:r>
              <a:rPr i="1"/>
              <a:t>The ethics of school </a:t>
            </a:r>
            <a:endParaRPr i="1"/>
          </a:p>
          <a:p>
            <a:pPr lvl="2" marL="0" indent="457200" defTabSz="620583">
              <a:spcBef>
                <a:spcPts val="1100"/>
              </a:spcBef>
              <a:buSzTx/>
              <a:buNone/>
              <a:defRPr i="1" sz="1500">
                <a:solidFill>
                  <a:srgbClr val="030303"/>
                </a:solidFill>
              </a:defRPr>
            </a:pPr>
            <a:r>
              <a:t>administration </a:t>
            </a:r>
            <a:r>
              <a:rPr i="0"/>
              <a:t>(3rd ed.) (pp. 177-179). New York, NY: Teachers College.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In-Class Reflection and Weekly Reflections and Summary Paper Feedback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Embedded scenario/role play collaboration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Next Week: Ongoing readings, scenario/role play presentation, and ethical dilemma discussion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0" y="1530350"/>
            <a:ext cx="2326604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1517648" y="254000"/>
            <a:ext cx="9144004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Wrap Up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231524" y="1904997"/>
            <a:ext cx="10627244" cy="4608918"/>
          </a:xfrm>
          <a:prstGeom prst="rect">
            <a:avLst/>
          </a:prstGeom>
        </p:spPr>
        <p:txBody>
          <a:bodyPr/>
          <a:lstStyle/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Readings - BWW Chapter 11, Ethics Chapter 8          (Case 14)</a:t>
            </a: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Scenario/Role Play Presentation           (refer to the Communication rubric on the EDU 615 syllabus)</a:t>
            </a: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the Ethical Dilemma</a:t>
            </a:r>
          </a:p>
        </p:txBody>
      </p:sp>
      <p:pic>
        <p:nvPicPr>
          <p:cNvPr id="24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4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922269" y="-385083"/>
            <a:ext cx="9144004" cy="1371607"/>
          </a:xfrm>
          <a:prstGeom prst="rect">
            <a:avLst/>
          </a:prstGeom>
        </p:spPr>
        <p:txBody>
          <a:bodyPr/>
          <a:lstStyle>
            <a:lvl1pPr algn="ctr">
              <a:defRPr spc="0" sz="3500"/>
            </a:lvl1pPr>
          </a:lstStyle>
          <a:p>
            <a:pPr/>
            <a:r>
              <a:t>References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xfrm>
            <a:off x="483621" y="1141490"/>
            <a:ext cx="10476332" cy="4942787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American Psychological </a:t>
            </a:r>
            <a:r>
              <a:rPr sz="1600"/>
              <a:t>Association. </a:t>
            </a:r>
            <a:endParaRPr sz="1600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 Participating in groups. In K. Bowers &amp; M. Mashburn (Eds.), </a:t>
            </a:r>
            <a:r>
              <a:rPr i="1"/>
              <a:t>Communicating: A social, cultural and      </a:t>
            </a:r>
            <a:endParaRPr i="1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i="1" sz="1400"/>
            </a:pPr>
            <a:r>
              <a:t>                career focus </a:t>
            </a:r>
            <a:r>
              <a:rPr i="0"/>
              <a:t>(12th ed.) (pp. 2471-292). Boston, MA: Pearson.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3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J.F. (2005). Supplemental cases. In K.A. Strike (Ed.), </a:t>
            </a:r>
            <a:r>
              <a:rPr i="1"/>
              <a:t>The ethics of school administration </a:t>
            </a:r>
            <a:r>
              <a:t>(3rd ed.)       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 (pp. 177-179). New York, NY: Teachers College.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Wagner, M. (2016, March). </a:t>
            </a:r>
            <a:r>
              <a:rPr i="1"/>
              <a:t>Florida principal at school where fire-breather caught fire violated district rules by booking stuntman for pep rally. </a:t>
            </a:r>
            <a:r>
              <a:t>New York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 Daily News. Retrieved from http://www.nydailynews.com/news/national/fla-principal-violated-policy-hiring-fire-breather-article-1.2569349</a:t>
            </a:r>
          </a:p>
        </p:txBody>
      </p:sp>
      <p:pic>
        <p:nvPicPr>
          <p:cNvPr id="25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5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056857" y="26670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spc="0" sz="4200"/>
            </a:lvl1pPr>
          </a:lstStyle>
          <a:p>
            <a:pPr/>
            <a:r>
              <a:t>SMART Goal Setting </a:t>
            </a:r>
          </a:p>
        </p:txBody>
      </p:sp>
      <p:pic>
        <p:nvPicPr>
          <p:cNvPr id="12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0362" y="189101"/>
            <a:ext cx="2326604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345535" y="2221899"/>
            <a:ext cx="5489281" cy="321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algn="ctr" defTabSz="500907">
              <a:lnSpc>
                <a:spcPct val="90000"/>
              </a:lnSpc>
              <a:defRPr i="1"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Example: </a:t>
            </a:r>
          </a:p>
          <a:p>
            <a:pPr algn="ctr" defTabSz="500907">
              <a:lnSpc>
                <a:spcPct val="90000"/>
              </a:lnSpc>
              <a:defRPr i="1"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500907">
              <a:lnSpc>
                <a:spcPct val="90000"/>
              </a:lnSpc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By July 2019, I will complete all courses toward my Master’s degree in Educational Leadership at Barry University, pass the FELE, and fulfill all entry requirements for the Aspiring Leaders Academy-1 to be an Assistant Principal. </a:t>
            </a:r>
          </a:p>
        </p:txBody>
      </p:sp>
      <p:pic>
        <p:nvPicPr>
          <p:cNvPr id="124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956" y="0"/>
            <a:ext cx="587828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557813" y="2082800"/>
            <a:ext cx="7011345" cy="3348088"/>
          </a:xfrm>
          <a:prstGeom prst="rect">
            <a:avLst/>
          </a:prstGeom>
        </p:spPr>
        <p:txBody>
          <a:bodyPr/>
          <a:lstStyle/>
          <a:p>
            <a:pPr defTabSz="758951">
              <a:defRPr spc="0" sz="4200"/>
            </a:pPr>
            <a:r>
              <a:t>   SMART Action Plan </a:t>
            </a:r>
          </a:p>
          <a:p>
            <a:pPr algn="ctr" defTabSz="758951">
              <a:defRPr spc="0" sz="4200"/>
            </a:pPr>
          </a:p>
          <a:p>
            <a:pPr defTabSz="758951">
              <a:defRPr spc="0" sz="3400"/>
            </a:pPr>
            <a:r>
              <a:t>Brainstorm: </a:t>
            </a:r>
          </a:p>
          <a:p>
            <a:pPr marL="340893" indent="-340893" defTabSz="758951">
              <a:defRPr spc="0" sz="3400"/>
            </a:pPr>
            <a:r>
              <a:t>Action/Strategy</a:t>
            </a:r>
          </a:p>
          <a:p>
            <a:pPr marL="340893" indent="-340893" defTabSz="758951">
              <a:defRPr spc="0" sz="3400"/>
            </a:pPr>
            <a:r>
              <a:t>Completion Timeline</a:t>
            </a:r>
          </a:p>
          <a:p>
            <a:pPr marL="340893" indent="-340893" defTabSz="758951">
              <a:defRPr spc="0" sz="3400"/>
            </a:pPr>
            <a:r>
              <a:t>Person Responsible</a:t>
            </a:r>
          </a:p>
        </p:txBody>
      </p:sp>
      <p:pic>
        <p:nvPicPr>
          <p:cNvPr id="12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3855" y="6971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974" y="0"/>
            <a:ext cx="574185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7687" y="2209800"/>
            <a:ext cx="4406904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title"/>
          </p:nvPr>
        </p:nvSpPr>
        <p:spPr>
          <a:xfrm>
            <a:off x="4129136" y="2104080"/>
            <a:ext cx="9144005" cy="13716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pc="0" sz="2800"/>
            </a:lvl1pPr>
          </a:lstStyle>
          <a:p>
            <a:pPr/>
            <a:r>
              <a:t>Tentative Course </a:t>
            </a:r>
          </a:p>
        </p:txBody>
      </p:sp>
      <p:pic>
        <p:nvPicPr>
          <p:cNvPr id="132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2139" y="1065399"/>
            <a:ext cx="2326604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573" y="0"/>
            <a:ext cx="480185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216418" y="241298"/>
            <a:ext cx="4799564" cy="4368803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203720" y="4812634"/>
            <a:ext cx="4799561" cy="372276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81" cy="429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8"/>
            <a:ext cx="9376268" cy="6858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6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487115" y="5580984"/>
            <a:ext cx="9350869" cy="1262902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474910" y="4213426"/>
            <a:ext cx="9375280" cy="12703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474910" y="4213523"/>
            <a:ext cx="9375280" cy="1358906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474415" y="849689"/>
            <a:ext cx="9375279" cy="3380626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1941511" y="-90035"/>
            <a:ext cx="9144005" cy="1371604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Consider the ethical implications </a:t>
            </a:r>
          </a:p>
        </p:txBody>
      </p:sp>
      <p:pic>
        <p:nvPicPr>
          <p:cNvPr id="14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>
            <p:ph type="body" sz="half" idx="1"/>
          </p:nvPr>
        </p:nvSpPr>
        <p:spPr>
          <a:xfrm>
            <a:off x="446294" y="1419125"/>
            <a:ext cx="4384300" cy="528131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700">
                <a:solidFill>
                  <a:srgbClr val="040200"/>
                </a:solidFill>
              </a:defRPr>
            </a:pPr>
            <a:r>
              <a:t>Florida principal at school where fire-breather caught on fire violated district rules by booking stuntman for pep rally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March 18, 2016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Tara Delgrotti-Ocampo, Principal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http://www.nydailynews.com/news/national/fla-principal-violated-policy-hiring-fire-breather-article-1.2569349</a:t>
            </a:r>
          </a:p>
        </p:txBody>
      </p:sp>
      <p:pic>
        <p:nvPicPr>
          <p:cNvPr id="148" name="image4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8728" y="1420101"/>
            <a:ext cx="6446908" cy="5279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1: Student Learning Results</a:t>
            </a:r>
            <a:r>
              <a:rPr u="none"/>
              <a:t>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5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89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Leadership Clock Buddies</a:t>
            </a:r>
          </a:p>
        </p:txBody>
      </p:sp>
      <p:pic>
        <p:nvPicPr>
          <p:cNvPr id="15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4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body" sz="half" idx="1"/>
          </p:nvPr>
        </p:nvSpPr>
        <p:spPr>
          <a:xfrm>
            <a:off x="6063753" y="1338804"/>
            <a:ext cx="5591199" cy="4758654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58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6" y="1341050"/>
            <a:ext cx="5187252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2125568" y="3174990"/>
            <a:ext cx="1781249" cy="883078"/>
            <a:chOff x="-1" y="-1"/>
            <a:chExt cx="1781247" cy="883077"/>
          </a:xfrm>
        </p:grpSpPr>
        <p:sp>
          <p:nvSpPr>
            <p:cNvPr id="159" name="Shape 159"/>
            <p:cNvSpPr/>
            <p:nvPr/>
          </p:nvSpPr>
          <p:spPr>
            <a:xfrm>
              <a:off x="-2" y="-2"/>
              <a:ext cx="1781249" cy="883078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5797" y="79583"/>
              <a:ext cx="1669646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476005" y="3368108"/>
            <a:ext cx="1087407" cy="496839"/>
            <a:chOff x="-1" y="-1"/>
            <a:chExt cx="1087406" cy="496838"/>
          </a:xfrm>
        </p:grpSpPr>
        <p:sp>
          <p:nvSpPr>
            <p:cNvPr id="162" name="Shape 162"/>
            <p:cNvSpPr/>
            <p:nvPr/>
          </p:nvSpPr>
          <p:spPr>
            <a:xfrm>
              <a:off x="-2" y="-2"/>
              <a:ext cx="1087407" cy="496840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5798" y="127762"/>
              <a:ext cx="97580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Jennifer</a:t>
              </a:r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4463804" y="4511108"/>
            <a:ext cx="1087407" cy="496839"/>
            <a:chOff x="-1" y="-1"/>
            <a:chExt cx="1087406" cy="496838"/>
          </a:xfrm>
        </p:grpSpPr>
        <p:sp>
          <p:nvSpPr>
            <p:cNvPr id="165" name="Shape 165"/>
            <p:cNvSpPr/>
            <p:nvPr/>
          </p:nvSpPr>
          <p:spPr>
            <a:xfrm>
              <a:off x="-2" y="-2"/>
              <a:ext cx="1087407" cy="496840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55798" y="127762"/>
              <a:ext cx="97580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Monica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7" grpId="3"/>
      <p:bldP build="whole" bldLvl="1" animBg="1" rev="0" advAuto="0" spid="16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