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11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articles.sun-sentinel.com/2010-08-04/news/fl-principal-demotion-palm-beach-20100804_1_sandra-rhategan-school-board-board-members" TargetMode="External"/><Relationship Id="rId4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b="1"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#12: Thursday, April 7,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3" y="-18609"/>
            <a:ext cx="4635863" cy="1647846"/>
            <a:chOff x="-1" y="-1"/>
            <a:chExt cx="4635861" cy="1647844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1"/>
              <a:ext cx="4229460" cy="1203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4635863" cy="164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1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57213" y="88900"/>
            <a:ext cx="9144001" cy="1619201"/>
          </a:xfrm>
          <a:prstGeom prst="rect">
            <a:avLst/>
          </a:prstGeom>
        </p:spPr>
        <p:txBody>
          <a:bodyPr/>
          <a:lstStyle/>
          <a:p>
            <a:pPr algn="ctr" defTabSz="599571">
              <a:defRPr b="1" spc="0" sz="3634"/>
            </a:pPr>
            <a:r>
              <a:t>Chapter 11: </a:t>
            </a:r>
          </a:p>
          <a:p>
            <a:pPr algn="ctr" defTabSz="599571">
              <a:defRPr b="1" spc="0" sz="3634"/>
            </a:pPr>
            <a:r>
              <a:t>Public speaking: </a:t>
            </a:r>
          </a:p>
          <a:p>
            <a:pPr algn="ctr" defTabSz="599571">
              <a:defRPr b="1" spc="0" sz="3634"/>
            </a:pPr>
            <a:r>
              <a:t>Planning the message (pp. 293-318)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68956" y="1817040"/>
            <a:ext cx="10120515" cy="485708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Define public communication/public speaking.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Formulate a listenable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the ethical responsibility of a public speaker, including the implications of plagiarism and fabrication.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the role of the participants, setting, and purpose/topic of public communication.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Define and explain the roles of prior, process, and post speech analyses.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Clarify the role of the statement of the central idea of a public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Discuss how to develop impromptu (or ad lib), extemporaneous, manuscript, and memorized presentations.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Compare and contrast the advantages and disadvantages of the impromptu, extemporaneous, manuscript, and memorized modes of presentation. </a:t>
            </a: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5853" y="935954"/>
            <a:ext cx="2187655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793708" y="-50304"/>
            <a:ext cx="9144001" cy="1853704"/>
          </a:xfrm>
          <a:prstGeom prst="rect">
            <a:avLst/>
          </a:prstGeom>
        </p:spPr>
        <p:txBody>
          <a:bodyPr/>
          <a:lstStyle/>
          <a:p>
            <a:pPr algn="ctr" defTabSz="675465">
              <a:defRPr b="1" spc="0" sz="3500"/>
            </a:pPr>
            <a:r>
              <a:t>Chapter 8: Supplemental Cases</a:t>
            </a:r>
          </a:p>
          <a:p>
            <a:pPr algn="ctr" defTabSz="675465">
              <a:defRPr b="1" spc="0" sz="3500"/>
            </a:pPr>
            <a:r>
              <a:t>Case #14: Confidentiality, obligations, and friendship (pp.181-182)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746382">
              <a:spcBef>
                <a:spcPts val="1300"/>
              </a:spcBef>
              <a:buSzTx/>
              <a:buNone/>
              <a:defRPr i="1" sz="2600" u="sng"/>
            </a:pPr>
          </a:p>
          <a:p>
            <a:pPr marL="0" indent="0" algn="ctr" defTabSz="746382">
              <a:spcBef>
                <a:spcPts val="1300"/>
              </a:spcBef>
              <a:buSzTx/>
              <a:buNone/>
              <a:defRPr i="1" sz="2600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If you were Henry, what would you decide?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How would you justify your decision?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Did the nature of the disease influence your decision?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Are personal relations and any degree of friendship        between administrators and staff best avoided?</a:t>
            </a:r>
          </a:p>
        </p:txBody>
      </p:sp>
      <p:pic>
        <p:nvPicPr>
          <p:cNvPr id="17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7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1687511" y="279400"/>
            <a:ext cx="9144005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1199256" y="1817040"/>
            <a:ext cx="10120515" cy="4857082"/>
          </a:xfrm>
          <a:prstGeom prst="rect">
            <a:avLst/>
          </a:prstGeom>
          <a:solidFill>
            <a:schemeClr val="accent4">
              <a:satOff val="-4014"/>
              <a:lumOff val="1289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  <a:r>
              <a:t>Elements of the STAR: </a:t>
            </a:r>
          </a:p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0FB1C"/>
                </a:solidFill>
              </a:defRPr>
            </a:pPr>
            <a:r>
              <a:t>S/T</a:t>
            </a:r>
            <a:r>
              <a:rPr u="none">
                <a:solidFill>
                  <a:srgbClr val="FFEF43"/>
                </a:solidFill>
              </a:rPr>
              <a:t> </a:t>
            </a:r>
            <a:r>
              <a:rPr u="none">
                <a:solidFill>
                  <a:srgbClr val="FFFFFF"/>
                </a:solidFill>
              </a:rPr>
              <a:t>- </a:t>
            </a:r>
            <a:r>
              <a:rPr u="none">
                <a:solidFill>
                  <a:srgbClr val="FFF83A"/>
                </a:solidFill>
              </a:rPr>
              <a:t>S</a:t>
            </a:r>
            <a:r>
              <a:rPr u="none">
                <a:solidFill>
                  <a:srgbClr val="FFFFFF"/>
                </a:solidFill>
              </a:rPr>
              <a:t>ituation/</a:t>
            </a:r>
            <a:r>
              <a:rPr>
                <a:solidFill>
                  <a:srgbClr val="F3FB2A"/>
                </a:solidFill>
              </a:rPr>
              <a:t>T</a:t>
            </a:r>
            <a:r>
              <a:rPr u="none">
                <a:solidFill>
                  <a:srgbClr val="FFFFFF"/>
                </a:solidFill>
              </a:rPr>
              <a:t>ask That You Faced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Describe a situation…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EFFB3F"/>
                </a:solidFill>
              </a:defRPr>
            </a:pPr>
            <a:r>
              <a:t>A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CFC4D"/>
                </a:solidFill>
              </a:rPr>
              <a:t>A</a:t>
            </a:r>
            <a:r>
              <a:rPr u="none">
                <a:solidFill>
                  <a:srgbClr val="FFFFFF"/>
                </a:solidFill>
              </a:rPr>
              <a:t>ctions That You Took 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 What steps did you do in the situation?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BFB46"/>
                </a:solidFill>
              </a:defRPr>
            </a:pPr>
            <a:r>
              <a:t>R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9FC70"/>
                </a:solidFill>
              </a:rPr>
              <a:t>R</a:t>
            </a:r>
            <a:r>
              <a:rPr u="none">
                <a:solidFill>
                  <a:srgbClr val="FFFFFF"/>
                </a:solidFill>
              </a:rPr>
              <a:t>esults or changes caused by these actions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What were the results?</a:t>
            </a:r>
          </a:p>
        </p:txBody>
      </p:sp>
      <p:pic>
        <p:nvPicPr>
          <p:cNvPr id="177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9673487" y="2006600"/>
            <a:ext cx="1328626" cy="126360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gradFill>
            <a:gsLst>
              <a:gs pos="0">
                <a:schemeClr val="accent3">
                  <a:hueOff val="-683801"/>
                  <a:satOff val="3174"/>
                  <a:lumOff val="36396"/>
                </a:schemeClr>
              </a:gs>
              <a:gs pos="35000">
                <a:srgbClr val="FFE6CC"/>
              </a:gs>
              <a:gs pos="100000">
                <a:schemeClr val="accent3">
                  <a:hueOff val="-807391"/>
                  <a:satOff val="3174"/>
                  <a:lumOff val="468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6113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pic>
        <p:nvPicPr>
          <p:cNvPr id="18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le 182"/>
          <p:cNvGraphicFramePr/>
          <p:nvPr/>
        </p:nvGraphicFramePr>
        <p:xfrm>
          <a:off x="2575622" y="1790700"/>
          <a:ext cx="7028052" cy="47370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57012"/>
                <a:gridCol w="1757012"/>
                <a:gridCol w="1757012"/>
                <a:gridCol w="1757012"/>
              </a:tblGrid>
              <a:tr h="789516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 Neue"/>
                        </a:rPr>
                        <a:t>RATING SCALE 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2627265" y="4225113"/>
            <a:ext cx="595904" cy="63576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20484" y="342896"/>
            <a:ext cx="9144001" cy="3128855"/>
          </a:xfrm>
          <a:prstGeom prst="rect">
            <a:avLst/>
          </a:prstGeom>
        </p:spPr>
        <p:txBody>
          <a:bodyPr/>
          <a:lstStyle/>
          <a:p>
            <a:pPr algn="ctr" defTabSz="649588">
              <a:defRPr b="1" spc="0" sz="2400"/>
            </a:pPr>
            <a:r>
              <a:t>Scenario/Role Play (20 points) </a:t>
            </a:r>
          </a:p>
          <a:p>
            <a:pPr algn="ctr" defTabSz="649588">
              <a:defRPr i="1" spc="0" sz="2400"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  <a:p>
            <a:pPr algn="ctr" defTabSz="649588">
              <a:defRPr spc="0" sz="2400"/>
            </a:pPr>
          </a:p>
          <a:p>
            <a:pPr algn="ctr" defTabSz="649588">
              <a:defRPr b="1" spc="0" sz="2400"/>
            </a:pPr>
            <a:r>
              <a:t>Ethical Dilemma Discussion Facilitator/Discussant (30 points)</a:t>
            </a:r>
            <a:endParaRPr i="1" spc="71"/>
          </a:p>
          <a:p>
            <a:pPr algn="ctr" defTabSz="649588">
              <a:defRPr i="1" spc="0" sz="2400"/>
            </a:pPr>
            <a:r>
              <a:t>Lead and facilitate a class discussion concerning a school-related ethical dilemma using supporting details from the text.</a:t>
            </a:r>
            <a:endParaRPr spc="71"/>
          </a:p>
          <a:p>
            <a:pPr algn="ctr" defTabSz="649588">
              <a:defRPr i="1" spc="0" sz="2400"/>
            </a:pPr>
            <a:r>
              <a:t> </a:t>
            </a:r>
          </a:p>
        </p:txBody>
      </p:sp>
      <p:pic>
        <p:nvPicPr>
          <p:cNvPr id="186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4273" y="2209525"/>
            <a:ext cx="1461449" cy="2197669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459424" y="3226440"/>
            <a:ext cx="3066125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88" name="Shape 188"/>
          <p:cNvSpPr/>
          <p:nvPr/>
        </p:nvSpPr>
        <p:spPr>
          <a:xfrm>
            <a:off x="6772443" y="3226440"/>
            <a:ext cx="3066126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Litzrudy</a:t>
            </a:r>
          </a:p>
        </p:txBody>
      </p:sp>
      <p:sp>
        <p:nvSpPr>
          <p:cNvPr id="189" name="Shape 189"/>
          <p:cNvSpPr/>
          <p:nvPr/>
        </p:nvSpPr>
        <p:spPr>
          <a:xfrm>
            <a:off x="146403" y="3226440"/>
            <a:ext cx="3066121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  <p:pic>
        <p:nvPicPr>
          <p:cNvPr id="190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7251" y="153286"/>
            <a:ext cx="2428928" cy="1821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9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9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1331811" y="277364"/>
            <a:ext cx="9144005" cy="1371605"/>
          </a:xfrm>
          <a:prstGeom prst="rect">
            <a:avLst/>
          </a:prstGeom>
        </p:spPr>
        <p:txBody>
          <a:bodyPr/>
          <a:lstStyle>
            <a:lvl1pPr algn="ctr">
              <a:defRPr b="1"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20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330193" y="3238499"/>
            <a:ext cx="2114411" cy="2557171"/>
            <a:chOff x="0" y="0"/>
            <a:chExt cx="2114410" cy="2557170"/>
          </a:xfrm>
        </p:grpSpPr>
        <p:sp>
          <p:nvSpPr>
            <p:cNvPr id="205" name="Shape 205"/>
            <p:cNvSpPr/>
            <p:nvPr/>
          </p:nvSpPr>
          <p:spPr>
            <a:xfrm>
              <a:off x="1" y="-1"/>
              <a:ext cx="2114410" cy="2557171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-1" y="953464"/>
              <a:ext cx="1590701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2539993" y="3238499"/>
            <a:ext cx="2114414" cy="2557171"/>
            <a:chOff x="0" y="0"/>
            <a:chExt cx="2114413" cy="2557170"/>
          </a:xfrm>
        </p:grpSpPr>
        <p:sp>
          <p:nvSpPr>
            <p:cNvPr id="208" name="Shape 208"/>
            <p:cNvSpPr/>
            <p:nvPr/>
          </p:nvSpPr>
          <p:spPr>
            <a:xfrm>
              <a:off x="1" y="-1"/>
              <a:ext cx="2114412" cy="2557171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1" y="1105864"/>
              <a:ext cx="1590702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4749791" y="3238499"/>
            <a:ext cx="2114414" cy="2557171"/>
            <a:chOff x="-1" y="0"/>
            <a:chExt cx="2114412" cy="2557170"/>
          </a:xfrm>
        </p:grpSpPr>
        <p:sp>
          <p:nvSpPr>
            <p:cNvPr id="211" name="Shape 211"/>
            <p:cNvSpPr/>
            <p:nvPr/>
          </p:nvSpPr>
          <p:spPr>
            <a:xfrm>
              <a:off x="1" y="-1"/>
              <a:ext cx="2114411" cy="2557171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2" y="978864"/>
              <a:ext cx="1590700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6959594" y="3238499"/>
            <a:ext cx="2114413" cy="2557171"/>
            <a:chOff x="-1" y="0"/>
            <a:chExt cx="2114412" cy="2557170"/>
          </a:xfrm>
        </p:grpSpPr>
        <p:sp>
          <p:nvSpPr>
            <p:cNvPr id="214" name="Shape 214"/>
            <p:cNvSpPr/>
            <p:nvPr/>
          </p:nvSpPr>
          <p:spPr>
            <a:xfrm>
              <a:off x="1" y="-1"/>
              <a:ext cx="2114411" cy="2557171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-2" y="1093164"/>
              <a:ext cx="15907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9169394" y="3238499"/>
            <a:ext cx="2114413" cy="2557171"/>
            <a:chOff x="-1" y="0"/>
            <a:chExt cx="2114412" cy="2557170"/>
          </a:xfrm>
        </p:grpSpPr>
        <p:sp>
          <p:nvSpPr>
            <p:cNvPr id="217" name="Shape 217"/>
            <p:cNvSpPr/>
            <p:nvPr/>
          </p:nvSpPr>
          <p:spPr>
            <a:xfrm>
              <a:off x="1" y="-1"/>
              <a:ext cx="2114411" cy="2557171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-2" y="1093164"/>
              <a:ext cx="15907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2171770" y="5914936"/>
            <a:ext cx="7272446" cy="511272"/>
            <a:chOff x="0" y="-1"/>
            <a:chExt cx="7272445" cy="511271"/>
          </a:xfrm>
        </p:grpSpPr>
        <p:sp>
          <p:nvSpPr>
            <p:cNvPr id="220" name="Shape 220"/>
            <p:cNvSpPr/>
            <p:nvPr/>
          </p:nvSpPr>
          <p:spPr>
            <a:xfrm>
              <a:off x="-1" y="-2"/>
              <a:ext cx="7272446" cy="511273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55792" y="70213"/>
              <a:ext cx="7160856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5429305" y="6170568"/>
            <a:ext cx="1320690" cy="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1517648" y="2032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oup 230"/>
          <p:cNvGrpSpPr/>
          <p:nvPr/>
        </p:nvGrpSpPr>
        <p:grpSpPr>
          <a:xfrm>
            <a:off x="165088" y="1968500"/>
            <a:ext cx="1603126" cy="1270000"/>
            <a:chOff x="0" y="0"/>
            <a:chExt cx="1603125" cy="1270000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1603126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1" y="380993"/>
              <a:ext cx="160312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65088" y="4622800"/>
            <a:ext cx="1603126" cy="1270000"/>
            <a:chOff x="0" y="0"/>
            <a:chExt cx="1603125" cy="1270000"/>
          </a:xfrm>
        </p:grpSpPr>
        <p:sp>
          <p:nvSpPr>
            <p:cNvPr id="231" name="Shape 231"/>
            <p:cNvSpPr/>
            <p:nvPr/>
          </p:nvSpPr>
          <p:spPr>
            <a:xfrm>
              <a:off x="-1" y="0"/>
              <a:ext cx="1603126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1" y="380993"/>
              <a:ext cx="160312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34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3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4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17648" y="-394835"/>
            <a:ext cx="9144004" cy="1371604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141412" y="12782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SMART Goal Setting and Action Plan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Due Dates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Public speaking: planning the message. In K. Bowers &amp; M. Mashburn  </a:t>
            </a:r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t>(Eds.), </a:t>
            </a:r>
            <a:r>
              <a:rPr i="1"/>
              <a:t>Communicating: A social, cultural and career focus </a:t>
            </a:r>
            <a:r>
              <a:t>(12th ed.)</a:t>
            </a:r>
            <a:r>
              <a:t> </a:t>
            </a:r>
            <a:r>
              <a:t>(pp. 293-318). Boston, MA: Pearson. </a:t>
            </a:r>
            <a:endParaRPr i="1"/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J.F. (2005). Supplemental cases.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SzTx/>
              <a:buNone/>
              <a:defRPr i="1" sz="1500">
                <a:solidFill>
                  <a:srgbClr val="030303"/>
                </a:solidFill>
              </a:defRPr>
            </a:pPr>
            <a:r>
              <a:t>administration </a:t>
            </a:r>
            <a:r>
              <a:rPr i="0"/>
              <a:t>(3rd ed.) (pp. 181-182).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5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1517648" y="2540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231523" y="1904997"/>
            <a:ext cx="10627246" cy="4608918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12 &amp; 13, Ethics Chapter 8          (Case 15)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EDU 615 syllabus)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</a:t>
            </a:r>
          </a:p>
        </p:txBody>
      </p:sp>
      <p:pic>
        <p:nvPicPr>
          <p:cNvPr id="24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5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1276785" y="-385083"/>
            <a:ext cx="9144004" cy="1371608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610621" y="1446290"/>
            <a:ext cx="10476332" cy="5348096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Public speaking: planning the message. In K. Bowers &amp; M. Mashburn (Eds.), </a:t>
            </a:r>
            <a:r>
              <a:rPr i="1"/>
              <a:t>Communicating: A </a:t>
            </a:r>
            <a:endParaRPr i="1"/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social, cultural and career focus </a:t>
            </a:r>
            <a:r>
              <a:t>(12th ed.) (pp. 293-318). Boston, MA: Pearson.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Freeman,  M. (2010,  August). Del Prado elementary school principal demoted. </a:t>
            </a:r>
            <a:r>
              <a:rPr i="1"/>
              <a:t>Sun Sentinel.  </a:t>
            </a:r>
            <a:r>
              <a:t>Retrieved from 2010-08-04/news/fl-principal-demotion-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palm-beach-20100804_1_sandra-rhategan-school-board-board-members    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J.F. (2005). Supplemental cases. In K.A. Strike (Ed.), </a:t>
            </a:r>
            <a:r>
              <a:rPr i="1"/>
              <a:t>The ethics of school administration </a:t>
            </a:r>
            <a:r>
              <a:t>(3rd ed.) (pp. 181-182). New York,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NY: Teachers College.</a:t>
            </a:r>
          </a:p>
        </p:txBody>
      </p:sp>
      <p:pic>
        <p:nvPicPr>
          <p:cNvPr id="2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6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18175" y="635000"/>
            <a:ext cx="9144002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0" sz="4200"/>
            </a:lvl1pPr>
          </a:lstStyle>
          <a:p>
            <a:pPr/>
            <a:r>
              <a:t>SMART Goal Setting </a:t>
            </a:r>
          </a:p>
        </p:txBody>
      </p:sp>
      <p:pic>
        <p:nvPicPr>
          <p:cNvPr id="12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0362" y="189101"/>
            <a:ext cx="2326605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345535" y="2199039"/>
            <a:ext cx="5489282" cy="323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algn="ctr" defTabSz="500907">
              <a:lnSpc>
                <a:spcPct val="90000"/>
              </a:lnSpc>
              <a:defRPr b="1"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Example: </a:t>
            </a:r>
          </a:p>
          <a:p>
            <a:pPr algn="ctr" defTabSz="500907">
              <a:lnSpc>
                <a:spcPct val="90000"/>
              </a:lnSpc>
              <a:defRPr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500907">
              <a:lnSpc>
                <a:spcPct val="90000"/>
              </a:lnSpc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By July 2019, I will complete all courses toward my Master’s degree in Educational Leadership at Barry University, pass the FELE, and fulfill all entry requirements for the Aspiring Leaders Academy-1 to be an Assistant Principal. </a:t>
            </a:r>
          </a:p>
        </p:txBody>
      </p:sp>
      <p:pic>
        <p:nvPicPr>
          <p:cNvPr id="12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956" y="0"/>
            <a:ext cx="587828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557812" y="2082800"/>
            <a:ext cx="7011346" cy="3348088"/>
          </a:xfrm>
          <a:prstGeom prst="rect">
            <a:avLst/>
          </a:prstGeom>
        </p:spPr>
        <p:txBody>
          <a:bodyPr/>
          <a:lstStyle/>
          <a:p>
            <a:pPr defTabSz="758951">
              <a:defRPr b="1" spc="0" sz="4200"/>
            </a:pPr>
            <a:r>
              <a:t>   SMART Action Plan </a:t>
            </a:r>
          </a:p>
          <a:p>
            <a:pPr algn="ctr" defTabSz="758951">
              <a:defRPr spc="0" sz="4200"/>
            </a:pPr>
          </a:p>
          <a:p>
            <a:pPr defTabSz="758951">
              <a:defRPr spc="0" sz="3400"/>
            </a:pPr>
            <a:r>
              <a:t>Brainstorm: </a:t>
            </a:r>
          </a:p>
          <a:p>
            <a:pPr marL="340894" indent="-340894" defTabSz="758951">
              <a:buSzPct val="100000"/>
              <a:defRPr spc="0" sz="3400"/>
            </a:pPr>
            <a:r>
              <a:t>Action/Strategy</a:t>
            </a:r>
          </a:p>
          <a:p>
            <a:pPr marL="340894" indent="-340894" defTabSz="758951">
              <a:buSzPct val="100000"/>
              <a:defRPr spc="0" sz="3400"/>
            </a:pPr>
            <a:r>
              <a:t>Completion Timeline</a:t>
            </a:r>
          </a:p>
          <a:p>
            <a:pPr marL="340894" indent="-340894" defTabSz="758951">
              <a:buSzPct val="100000"/>
              <a:defRPr spc="0" sz="3400"/>
            </a:pPr>
            <a:r>
              <a:t>Person Responsible</a:t>
            </a:r>
          </a:p>
        </p:txBody>
      </p:sp>
      <p:pic>
        <p:nvPicPr>
          <p:cNvPr id="1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3855" y="6971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74" y="0"/>
            <a:ext cx="574185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2139" y="1065399"/>
            <a:ext cx="2326605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573" y="0"/>
            <a:ext cx="48018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16417" y="241297"/>
            <a:ext cx="4799566" cy="4967739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203720" y="5206334"/>
            <a:ext cx="4799561" cy="372277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14909" y="0"/>
            <a:ext cx="52898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82" cy="42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8"/>
            <a:ext cx="9376268" cy="685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87115" y="6492817"/>
            <a:ext cx="9350869" cy="351070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474910" y="4213426"/>
            <a:ext cx="9375280" cy="12704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474910" y="5581303"/>
            <a:ext cx="9375280" cy="905527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474415" y="849689"/>
            <a:ext cx="9375279" cy="4716358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941511" y="-90035"/>
            <a:ext cx="9144005" cy="13716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pic>
        <p:nvPicPr>
          <p:cNvPr id="14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body" sz="half" idx="1"/>
          </p:nvPr>
        </p:nvSpPr>
        <p:spPr>
          <a:xfrm>
            <a:off x="446294" y="14191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b="1" sz="2800">
                <a:solidFill>
                  <a:srgbClr val="040200"/>
                </a:solidFill>
              </a:defRPr>
            </a:pPr>
            <a:r>
              <a:t>Del Prado elementary school principal demoted 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August 4, 2010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Sandra Rhategan, Principal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http://articles.sun-sentinel.com/2010-08-04/news/fl-principal-demotion-palm-beach-20100804_1_sandra-rhategan-school-board-board-members</a:t>
            </a:r>
          </a:p>
        </p:txBody>
      </p:sp>
      <p:pic>
        <p:nvPicPr>
          <p:cNvPr id="14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9052" y="1409352"/>
            <a:ext cx="5300857" cy="5300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517649" y="368300"/>
            <a:ext cx="9144002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5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90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5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5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>
            <p:ph type="body" sz="half" idx="1"/>
          </p:nvPr>
        </p:nvSpPr>
        <p:spPr>
          <a:xfrm>
            <a:off x="6063753" y="1338803"/>
            <a:ext cx="5591200" cy="475865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7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60"/>
          <p:cNvGrpSpPr/>
          <p:nvPr/>
        </p:nvGrpSpPr>
        <p:grpSpPr>
          <a:xfrm>
            <a:off x="2125566" y="3174988"/>
            <a:ext cx="1781252" cy="883080"/>
            <a:chOff x="0" y="0"/>
            <a:chExt cx="1781250" cy="883078"/>
          </a:xfrm>
        </p:grpSpPr>
        <p:sp>
          <p:nvSpPr>
            <p:cNvPr id="158" name="Shape 158"/>
            <p:cNvSpPr/>
            <p:nvPr/>
          </p:nvSpPr>
          <p:spPr>
            <a:xfrm>
              <a:off x="-1" y="-1"/>
              <a:ext cx="1781251" cy="883079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798" y="79584"/>
              <a:ext cx="1669648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26803" y="4676206"/>
            <a:ext cx="1087410" cy="496843"/>
            <a:chOff x="-1" y="-1"/>
            <a:chExt cx="1087408" cy="496841"/>
          </a:xfrm>
        </p:grpSpPr>
        <p:sp>
          <p:nvSpPr>
            <p:cNvPr id="161" name="Shape 161"/>
            <p:cNvSpPr/>
            <p:nvPr/>
          </p:nvSpPr>
          <p:spPr>
            <a:xfrm>
              <a:off x="-2" y="-2"/>
              <a:ext cx="1087410" cy="496843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5799" y="127763"/>
              <a:ext cx="97580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Roseline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