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AFF"/>
          </a:solidFill>
        </a:fill>
      </a:tcStyle>
    </a:wholeTbl>
    <a:band2H>
      <a:tcTxStyle b="def" i="def"/>
      <a:tcStyle>
        <a:tcBdr/>
        <a:fill>
          <a:solidFill>
            <a:srgbClr val="E9F5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AFF"/>
          </a:solidFill>
        </a:fill>
      </a:tcStyle>
    </a:wholeTbl>
    <a:band2H>
      <a:tcTxStyle b="def" i="def"/>
      <a:tcStyle>
        <a:tcBdr/>
        <a:fill>
          <a:solidFill>
            <a:srgbClr val="E9F5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3CA"/>
          </a:solidFill>
        </a:fill>
      </a:tcStyle>
    </a:wholeTbl>
    <a:band2H>
      <a:tcTxStyle b="def" i="def"/>
      <a:tcStyle>
        <a:tcBdr/>
        <a:fill>
          <a:solidFill>
            <a:srgbClr val="FE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CCEB"/>
          </a:solidFill>
        </a:fill>
      </a:tcStyle>
    </a:wholeTbl>
    <a:band2H>
      <a:tcTxStyle b="def" i="def"/>
      <a:tcStyle>
        <a:tcBdr/>
        <a:fill>
          <a:solidFill>
            <a:srgbClr val="F8E7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65212" y="0"/>
            <a:ext cx="8229604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065212" y="4800600"/>
            <a:ext cx="8229601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8497363" y="6240782"/>
            <a:ext cx="231137" cy="2311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9142410" y="0"/>
            <a:ext cx="1524012" cy="6019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1522412" y="381000"/>
            <a:ext cx="7391401" cy="6477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059614" y="0"/>
            <a:ext cx="8692399" cy="533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1065212" y="5410200"/>
            <a:ext cx="8687335" cy="144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1504781" y="1905000"/>
            <a:ext cx="4419599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1522411" y="1752600"/>
            <a:ext cx="4416553" cy="1066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951414" y="685800"/>
            <a:ext cx="6400802" cy="6172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065212" y="4648200"/>
            <a:ext cx="3581402" cy="220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800"/>
            </a:lvl1pPr>
            <a:lvl2pPr marL="0" indent="0">
              <a:spcBef>
                <a:spcPts val="1200"/>
              </a:spcBef>
              <a:buClrTx/>
              <a:buSzTx/>
              <a:buFontTx/>
              <a:buNone/>
              <a:defRPr sz="1800"/>
            </a:lvl2pPr>
            <a:lvl3pPr marL="0" indent="0">
              <a:spcBef>
                <a:spcPts val="1200"/>
              </a:spcBef>
              <a:buClrTx/>
              <a:buSzTx/>
              <a:buFontTx/>
              <a:buNone/>
              <a:defRPr sz="1800"/>
            </a:lvl3pPr>
            <a:lvl4pPr marL="0" indent="0">
              <a:spcBef>
                <a:spcPts val="1200"/>
              </a:spcBef>
              <a:buClrTx/>
              <a:buSzTx/>
              <a:buFontTx/>
              <a:buNone/>
              <a:defRPr sz="1800"/>
            </a:lvl4pPr>
            <a:lvl5pPr marL="0" indent="0">
              <a:spcBef>
                <a:spcPts val="12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824780" y="0"/>
            <a:ext cx="9743441" cy="18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797994" y="2438400"/>
            <a:ext cx="4770227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0435278" y="6423342"/>
            <a:ext cx="231137" cy="2311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23838" marR="0" indent="-223838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509905" marR="0" indent="-278129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755650" marR="0" indent="-2921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944562" marR="0" indent="-26193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1116807" marR="0" indent="-2595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1293874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1467611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1641348" marR="0" indent="-260604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1815083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Relationship Id="rId3" Type="http://schemas.openxmlformats.org/officeDocument/2006/relationships/image" Target="../media/image1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cbs.com/news/local/former-palm-beach-county-hr-employee-admits-to-sex-acts-at-work" TargetMode="External"/><Relationship Id="rId4" Type="http://schemas.openxmlformats.org/officeDocument/2006/relationships/hyperlink" Target="http://www.palmbeachschools.jobs/index.asp" TargetMode="External"/><Relationship Id="rId5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ctrTitle"/>
          </p:nvPr>
        </p:nvSpPr>
        <p:spPr>
          <a:xfrm>
            <a:off x="608014" y="1828800"/>
            <a:ext cx="9601198" cy="2895600"/>
          </a:xfrm>
          <a:prstGeom prst="rect">
            <a:avLst/>
          </a:prstGeom>
        </p:spPr>
        <p:txBody>
          <a:bodyPr/>
          <a:lstStyle/>
          <a:p>
            <a:pPr>
              <a:defRPr spc="0" sz="4000"/>
            </a:pPr>
            <a:r>
              <a:t>EDU 615 </a:t>
            </a:r>
            <a:endParaRPr spc="60">
              <a:solidFill>
                <a:srgbClr val="000000"/>
              </a:solidFill>
            </a:endParaRPr>
          </a:p>
          <a:p>
            <a:pPr>
              <a:defRPr spc="0" sz="4000"/>
            </a:pPr>
            <a:r>
              <a:t>Ethics and Communication for Leaders</a:t>
            </a:r>
            <a:endParaRPr spc="60">
              <a:solidFill>
                <a:srgbClr val="000000"/>
              </a:solidFill>
            </a:endParaRPr>
          </a:p>
          <a:p>
            <a:pPr>
              <a:defRPr spc="60" sz="4000">
                <a:solidFill>
                  <a:srgbClr val="000000"/>
                </a:solidFill>
              </a:defRPr>
            </a:pPr>
          </a:p>
          <a:p>
            <a:pPr>
              <a:defRPr i="1" spc="0" sz="4000"/>
            </a:pPr>
            <a:r>
              <a:t>Week #13: Thursday, April 14, 2016</a:t>
            </a:r>
          </a:p>
        </p:txBody>
      </p:sp>
      <p:sp>
        <p:nvSpPr>
          <p:cNvPr id="110" name="Shape 110"/>
          <p:cNvSpPr/>
          <p:nvPr>
            <p:ph type="subTitle" sz="quarter" idx="1"/>
          </p:nvPr>
        </p:nvSpPr>
        <p:spPr>
          <a:xfrm>
            <a:off x="684212" y="4914900"/>
            <a:ext cx="8229601" cy="1219200"/>
          </a:xfrm>
          <a:prstGeom prst="rect">
            <a:avLst/>
          </a:prstGeom>
        </p:spPr>
        <p:txBody>
          <a:bodyPr/>
          <a:lstStyle/>
          <a:p>
            <a:pPr/>
            <a:r>
              <a:t>Terrence narinesingh, ed.s.</a:t>
            </a:r>
          </a:p>
          <a:p>
            <a:pPr/>
            <a:r>
              <a:t>adjunct professor</a:t>
            </a:r>
          </a:p>
          <a:p>
            <a:pPr/>
            <a:r>
              <a:t>Adrian Dominican school of education </a:t>
            </a:r>
          </a:p>
          <a:p>
            <a:pPr/>
            <a:r>
              <a:t>educational leadership </a:t>
            </a:r>
          </a:p>
        </p:txBody>
      </p:sp>
      <p:grpSp>
        <p:nvGrpSpPr>
          <p:cNvPr id="113" name="Group 113" descr="https://www.scoutrfp.com/wp-content/uploads/2015/07/Barry-University-logo.jpg"/>
          <p:cNvGrpSpPr/>
          <p:nvPr/>
        </p:nvGrpSpPr>
        <p:grpSpPr>
          <a:xfrm>
            <a:off x="4002751" y="-18611"/>
            <a:ext cx="4635867" cy="1647849"/>
            <a:chOff x="0" y="-1"/>
            <a:chExt cx="4635865" cy="1647848"/>
          </a:xfrm>
        </p:grpSpPr>
        <p:pic>
          <p:nvPicPr>
            <p:cNvPr id="111" name="image4.jpeg" descr="https://www.scoutrfp.com/wp-content/uploads/2015/07/Barry-University-log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1" y="203202"/>
              <a:ext cx="4229463" cy="12033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2"/>
              <a:ext cx="4635866" cy="16478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4" name="image1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2299" y="4076700"/>
            <a:ext cx="3860811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557213" y="88899"/>
            <a:ext cx="9144001" cy="1619203"/>
          </a:xfrm>
          <a:prstGeom prst="rect">
            <a:avLst/>
          </a:prstGeom>
        </p:spPr>
        <p:txBody>
          <a:bodyPr/>
          <a:lstStyle/>
          <a:p>
            <a:pPr algn="ctr" defTabSz="539613">
              <a:defRPr spc="0" sz="3239"/>
            </a:pPr>
            <a:r>
              <a:t>Chapters 12 &amp; 13: </a:t>
            </a:r>
          </a:p>
          <a:p>
            <a:pPr algn="ctr" defTabSz="539613">
              <a:defRPr spc="0" sz="3239"/>
            </a:pPr>
            <a:r>
              <a:t>Public speaking: </a:t>
            </a:r>
          </a:p>
          <a:p>
            <a:pPr algn="ctr" defTabSz="539613">
              <a:defRPr spc="0" sz="3239"/>
            </a:pPr>
            <a:r>
              <a:t>Developing and structuring the message (pp. 319-368)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170556" y="1804340"/>
            <a:ext cx="10120515" cy="4857082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Evaluate the validity of research material used to develop a speech.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Analyze the role of support material in the development of a speech.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Identify and evaluate means of presenting and focusing support material.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Explain why it is important to structure speeches carefully.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Explain how to structure a speech to meet the needs of the listeners.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Analyze and apply what makes an effective introduction, central idea,  body, and conclusion for a speech.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Explain the purpose of a central idea of a speech and how to develop it.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Identify and illustrate the methods for the overall organization of a speech.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List and give examples of the methods for concluding a speech. </a:t>
            </a:r>
          </a:p>
          <a:p>
            <a:pPr marL="429156" indent="-429156" defTabSz="608692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600"/>
            </a:pPr>
            <a:r>
              <a:t>How do you make transitions into a question-and-answer session?</a:t>
            </a:r>
          </a:p>
        </p:txBody>
      </p:sp>
      <p:pic>
        <p:nvPicPr>
          <p:cNvPr id="16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6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5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75853" y="935954"/>
            <a:ext cx="2187656" cy="27366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793708" y="-50304"/>
            <a:ext cx="9144001" cy="1853703"/>
          </a:xfrm>
          <a:prstGeom prst="rect">
            <a:avLst/>
          </a:prstGeom>
        </p:spPr>
        <p:txBody>
          <a:bodyPr/>
          <a:lstStyle/>
          <a:p>
            <a:pPr algn="ctr" defTabSz="675465">
              <a:defRPr spc="0" sz="3500"/>
            </a:pPr>
            <a:r>
              <a:t>Chapter 8: Supplemental Cases</a:t>
            </a:r>
          </a:p>
          <a:p>
            <a:pPr algn="ctr" defTabSz="675465">
              <a:defRPr spc="0" sz="3500"/>
            </a:pPr>
            <a:r>
              <a:t>Case #15: Loyalty (pp.182)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887412" y="1904997"/>
            <a:ext cx="9134393" cy="4688426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</p:spPr>
        <p:txBody>
          <a:bodyPr lIns="0" tIns="0" rIns="0" bIns="0"/>
          <a:lstStyle/>
          <a:p>
            <a:pPr marL="0" indent="0" algn="ctr" defTabSz="746382">
              <a:spcBef>
                <a:spcPts val="1300"/>
              </a:spcBef>
              <a:buSzTx/>
              <a:buNone/>
              <a:defRPr i="1" sz="2600" u="sng"/>
            </a:pPr>
          </a:p>
          <a:p>
            <a:pPr marL="0" indent="0" algn="ctr" defTabSz="746382">
              <a:spcBef>
                <a:spcPts val="1300"/>
              </a:spcBef>
              <a:buSzTx/>
              <a:buNone/>
              <a:defRPr i="1" sz="2600" u="sng"/>
            </a:pPr>
            <a:r>
              <a:t>Turn and Talk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474249" indent="-474249" defTabSz="746382">
              <a:spcBef>
                <a:spcPts val="1300"/>
              </a:spcBef>
              <a:defRPr sz="2800"/>
            </a:pPr>
            <a:r>
              <a:t>What would you do if you were Nancy? </a:t>
            </a:r>
          </a:p>
          <a:p>
            <a:pPr marL="474249" indent="-474249" defTabSz="746382">
              <a:spcBef>
                <a:spcPts val="1300"/>
              </a:spcBef>
              <a:defRPr sz="2800"/>
            </a:pPr>
            <a:r>
              <a:t>Is loyalty a moral virtue or just a personal disposition?</a:t>
            </a:r>
          </a:p>
          <a:p>
            <a:pPr marL="474249" indent="-474249" defTabSz="746382">
              <a:spcBef>
                <a:spcPts val="1300"/>
              </a:spcBef>
              <a:defRPr sz="2800"/>
            </a:pPr>
            <a:r>
              <a:t>Are contracts made to be broken? </a:t>
            </a:r>
          </a:p>
          <a:p>
            <a:pPr marL="474249" indent="-474249" defTabSz="746382">
              <a:spcBef>
                <a:spcPts val="1300"/>
              </a:spcBef>
              <a:defRPr sz="2800"/>
            </a:pPr>
            <a:r>
              <a:t>Doesn't an individual have a right to advance his or her own career?</a:t>
            </a:r>
          </a:p>
        </p:txBody>
      </p:sp>
      <p:pic>
        <p:nvPicPr>
          <p:cNvPr id="17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6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2168" y="914864"/>
            <a:ext cx="1942358" cy="2920827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1687511" y="279400"/>
            <a:ext cx="9144005" cy="1371600"/>
          </a:xfrm>
          <a:prstGeom prst="rect">
            <a:avLst/>
          </a:prstGeom>
        </p:spPr>
        <p:txBody>
          <a:bodyPr/>
          <a:lstStyle/>
          <a:p>
            <a:pPr algn="ctr" defTabSz="758951">
              <a:defRPr spc="0" sz="4200">
                <a:solidFill>
                  <a:srgbClr val="FFF91D"/>
                </a:solidFill>
              </a:defRPr>
            </a:pPr>
            <a:r>
              <a:t>STAR</a:t>
            </a:r>
            <a:r>
              <a:rPr>
                <a:solidFill>
                  <a:srgbClr val="FFFFFF"/>
                </a:solidFill>
              </a:rPr>
              <a:t> Targeted Selection Interviewing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1199256" y="1817040"/>
            <a:ext cx="10120515" cy="4857082"/>
          </a:xfrm>
          <a:prstGeom prst="rect">
            <a:avLst/>
          </a:prstGeom>
          <a:solidFill>
            <a:schemeClr val="accent4">
              <a:satOff val="-4014"/>
              <a:lumOff val="1289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algn="ctr" defTabSz="896201">
              <a:lnSpc>
                <a:spcPct val="100000"/>
              </a:lnSpc>
              <a:spcBef>
                <a:spcPts val="0"/>
              </a:spcBef>
              <a:buSzTx/>
              <a:buNone/>
              <a:defRPr sz="3200" u="sng"/>
            </a:pPr>
            <a:r>
              <a:t>Elements of the STAR: </a:t>
            </a:r>
          </a:p>
          <a:p>
            <a:pPr marL="0" indent="0" algn="ctr" defTabSz="896201">
              <a:lnSpc>
                <a:spcPct val="100000"/>
              </a:lnSpc>
              <a:spcBef>
                <a:spcPts val="0"/>
              </a:spcBef>
              <a:buSzTx/>
              <a:buNone/>
              <a:defRPr sz="3200" u="sng"/>
            </a:pP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3200" u="sng">
                <a:solidFill>
                  <a:srgbClr val="F0FB1C"/>
                </a:solidFill>
              </a:defRPr>
            </a:pPr>
            <a:r>
              <a:t>S/T</a:t>
            </a:r>
            <a:r>
              <a:rPr u="none">
                <a:solidFill>
                  <a:srgbClr val="FFEF43"/>
                </a:solidFill>
              </a:rPr>
              <a:t> </a:t>
            </a:r>
            <a:r>
              <a:rPr u="none">
                <a:solidFill>
                  <a:srgbClr val="FFFFFF"/>
                </a:solidFill>
              </a:rPr>
              <a:t>- </a:t>
            </a:r>
            <a:r>
              <a:rPr u="none">
                <a:solidFill>
                  <a:srgbClr val="FFF83A"/>
                </a:solidFill>
              </a:rPr>
              <a:t>S</a:t>
            </a:r>
            <a:r>
              <a:rPr u="none">
                <a:solidFill>
                  <a:srgbClr val="FFFFFF"/>
                </a:solidFill>
              </a:rPr>
              <a:t>ituation/</a:t>
            </a:r>
            <a:r>
              <a:rPr>
                <a:solidFill>
                  <a:srgbClr val="F3FB2A"/>
                </a:solidFill>
              </a:rPr>
              <a:t>T</a:t>
            </a:r>
            <a:r>
              <a:rPr u="none">
                <a:solidFill>
                  <a:srgbClr val="FFFFFF"/>
                </a:solidFill>
              </a:rPr>
              <a:t>ask That You Faced</a:t>
            </a:r>
          </a:p>
          <a:p>
            <a:pPr lvl="4" marL="1836316" indent="-327558" defTabSz="896201">
              <a:lnSpc>
                <a:spcPct val="10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200"/>
            </a:pPr>
            <a:r>
              <a:t>Example: Describe a situation…</a:t>
            </a: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3200" u="sng">
                <a:solidFill>
                  <a:srgbClr val="EFFB3F"/>
                </a:solidFill>
              </a:defRPr>
            </a:pPr>
            <a:r>
              <a:t>A</a:t>
            </a:r>
            <a:r>
              <a:rPr u="none">
                <a:solidFill>
                  <a:srgbClr val="FFFFFF"/>
                </a:solidFill>
              </a:rPr>
              <a:t> - </a:t>
            </a:r>
            <a:r>
              <a:rPr>
                <a:solidFill>
                  <a:srgbClr val="FCFC4D"/>
                </a:solidFill>
              </a:rPr>
              <a:t>A</a:t>
            </a:r>
            <a:r>
              <a:rPr u="none">
                <a:solidFill>
                  <a:srgbClr val="FFFFFF"/>
                </a:solidFill>
              </a:rPr>
              <a:t>ctions That You Took </a:t>
            </a:r>
          </a:p>
          <a:p>
            <a:pPr lvl="4" marL="1836316" indent="-327558" defTabSz="896201">
              <a:lnSpc>
                <a:spcPct val="10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200"/>
            </a:pPr>
            <a:r>
              <a:t>Example:  What steps did you do in the situation?</a:t>
            </a: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3200" u="sng">
                <a:solidFill>
                  <a:srgbClr val="FBFB46"/>
                </a:solidFill>
              </a:defRPr>
            </a:pPr>
            <a:r>
              <a:t>R</a:t>
            </a:r>
            <a:r>
              <a:rPr u="none">
                <a:solidFill>
                  <a:srgbClr val="FFFFFF"/>
                </a:solidFill>
              </a:rPr>
              <a:t> - </a:t>
            </a:r>
            <a:r>
              <a:rPr>
                <a:solidFill>
                  <a:srgbClr val="F9FC70"/>
                </a:solidFill>
              </a:rPr>
              <a:t>R</a:t>
            </a:r>
            <a:r>
              <a:rPr u="none">
                <a:solidFill>
                  <a:srgbClr val="FFFFFF"/>
                </a:solidFill>
              </a:rPr>
              <a:t>esults or changes caused by these actions</a:t>
            </a:r>
          </a:p>
          <a:p>
            <a:pPr lvl="4" marL="1836316" indent="-327558" defTabSz="896201">
              <a:lnSpc>
                <a:spcPct val="100000"/>
              </a:lnSpc>
              <a:spcBef>
                <a:spcPts val="0"/>
              </a:spcBef>
              <a:buSzPct val="60000"/>
              <a:buBlip>
                <a:blip r:embed="rId2"/>
              </a:buBlip>
              <a:defRPr sz="3200"/>
            </a:pPr>
            <a:r>
              <a:t>Example: What were the results?</a:t>
            </a:r>
          </a:p>
        </p:txBody>
      </p:sp>
      <p:pic>
        <p:nvPicPr>
          <p:cNvPr id="177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0162" y="214501"/>
            <a:ext cx="2326606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9673487" y="2006600"/>
            <a:ext cx="1328626" cy="1263601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gradFill>
            <a:gsLst>
              <a:gs pos="0">
                <a:schemeClr val="accent3">
                  <a:hueOff val="-683801"/>
                  <a:satOff val="3174"/>
                  <a:lumOff val="36396"/>
                </a:schemeClr>
              </a:gs>
              <a:gs pos="35000">
                <a:srgbClr val="FFE6CC"/>
              </a:gs>
              <a:gs pos="100000">
                <a:schemeClr val="accent3">
                  <a:hueOff val="-807391"/>
                  <a:satOff val="3174"/>
                  <a:lumOff val="4682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1611313" y="2794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 defTabSz="758951">
              <a:defRPr spc="0" sz="4200">
                <a:solidFill>
                  <a:srgbClr val="FFF91D"/>
                </a:solidFill>
              </a:defRPr>
            </a:pPr>
            <a:r>
              <a:t>STAR</a:t>
            </a:r>
            <a:r>
              <a:rPr>
                <a:solidFill>
                  <a:srgbClr val="FFFFFF"/>
                </a:solidFill>
              </a:rPr>
              <a:t> Targeted Selection Interviewing</a:t>
            </a:r>
          </a:p>
        </p:txBody>
      </p:sp>
      <p:pic>
        <p:nvPicPr>
          <p:cNvPr id="181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6" cy="66093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2" name="Table 182"/>
          <p:cNvGraphicFramePr/>
          <p:nvPr/>
        </p:nvGraphicFramePr>
        <p:xfrm>
          <a:off x="2575622" y="1790700"/>
          <a:ext cx="7028052" cy="473709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757012"/>
                <a:gridCol w="1757012"/>
                <a:gridCol w="1757012"/>
                <a:gridCol w="1757012"/>
              </a:tblGrid>
              <a:tr h="789516">
                <a:tc grid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ym typeface="Helvetica Neue"/>
                        </a:rPr>
                        <a:t>RATING SCALE </a:t>
                      </a:r>
                    </a:p>
                  </a:txBody>
                  <a:tcPr marL="0" marR="0" marT="0" marB="0" anchor="t" anchorCtr="0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1</a:t>
                      </a:r>
                    </a:p>
                  </a:txBody>
                  <a:tcPr marL="0" marR="0" marT="0" marB="0" anchor="t" anchorCtr="0" horzOverflow="overflow">
                    <a:lnR w="12700">
                      <a:miter lim="400000"/>
                    </a:lnR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Much less than acceptable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2</a:t>
                      </a:r>
                    </a:p>
                  </a:txBody>
                  <a:tcPr marL="0" marR="0" marT="0" marB="0" anchor="t" anchorCtr="0" horzOverflow="overflow">
                    <a:lnR w="12700">
                      <a:miter lim="400000"/>
                    </a:lnR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Less than acceptable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3</a:t>
                      </a:r>
                    </a:p>
                  </a:txBody>
                  <a:tcPr marL="0" marR="0" marT="0" marB="0" anchor="t" anchorCtr="0" horzOverflow="overflow">
                    <a:lnR w="12700">
                      <a:miter lim="400000"/>
                    </a:lnR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Acceptable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4</a:t>
                      </a:r>
                    </a:p>
                  </a:txBody>
                  <a:tcPr marL="0" marR="0" marT="0" marB="0" anchor="t" anchorCtr="0" horzOverflow="overflow">
                    <a:lnR w="12700">
                      <a:miter lim="400000"/>
                    </a:lnR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More than acceptable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5</a:t>
                      </a:r>
                    </a:p>
                  </a:txBody>
                  <a:tcPr marL="0" marR="0" marT="0" marB="0" anchor="t" anchorCtr="0" horzOverflow="overflow">
                    <a:lnR w="12700">
                      <a:miter lim="400000"/>
                    </a:lnR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Much more than acceptable</a:t>
                      </a: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83" name="Shape 183"/>
          <p:cNvSpPr/>
          <p:nvPr/>
        </p:nvSpPr>
        <p:spPr>
          <a:xfrm>
            <a:off x="2627265" y="4225113"/>
            <a:ext cx="595904" cy="635764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B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420484" y="342895"/>
            <a:ext cx="9144001" cy="3128857"/>
          </a:xfrm>
          <a:prstGeom prst="rect">
            <a:avLst/>
          </a:prstGeom>
        </p:spPr>
        <p:txBody>
          <a:bodyPr/>
          <a:lstStyle/>
          <a:p>
            <a:pPr algn="ctr" defTabSz="649588">
              <a:defRPr spc="0" sz="2400"/>
            </a:pPr>
            <a:r>
              <a:t>Scenario/Role Play (20 points) </a:t>
            </a:r>
          </a:p>
          <a:p>
            <a:pPr algn="ctr" defTabSz="649588">
              <a:defRPr i="1" spc="0" sz="2400"/>
            </a:pPr>
            <a:r>
              <a:t>Create and share scenarios that identify and analyze various leadership resilient behaviors which demonstrate the maintenance of a focus on the school vision and constructive reactions to barriers. </a:t>
            </a:r>
          </a:p>
          <a:p>
            <a:pPr algn="ctr" defTabSz="649588">
              <a:defRPr spc="0" sz="2400"/>
            </a:pPr>
          </a:p>
          <a:p>
            <a:pPr algn="ctr" defTabSz="649588">
              <a:defRPr spc="0" sz="2400"/>
            </a:pPr>
            <a:r>
              <a:t>Ethical Dilemma Discussion Facilitator/Discussant (30 points)</a:t>
            </a:r>
            <a:endParaRPr i="1" spc="71"/>
          </a:p>
          <a:p>
            <a:pPr algn="ctr" defTabSz="649588">
              <a:defRPr i="1" spc="0" sz="2400"/>
            </a:pPr>
            <a:r>
              <a:t>Lead and facilitate a class discussion concerning a school-related ethical dilemma using supporting details from the text.</a:t>
            </a:r>
            <a:endParaRPr spc="71"/>
          </a:p>
          <a:p>
            <a:pPr algn="ctr" defTabSz="649588">
              <a:defRPr i="1" spc="0" sz="2400"/>
            </a:pPr>
            <a:r>
              <a:t> </a:t>
            </a:r>
          </a:p>
        </p:txBody>
      </p:sp>
      <p:pic>
        <p:nvPicPr>
          <p:cNvPr id="186" name="image6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4273" y="2209525"/>
            <a:ext cx="1461449" cy="2197669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3459424" y="3226440"/>
            <a:ext cx="3066126" cy="3383239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60358">
              <a:lnSpc>
                <a:spcPct val="90000"/>
              </a:lnSpc>
              <a:spcBef>
                <a:spcPts val="1600"/>
              </a:spcBef>
              <a:defRPr sz="2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2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Patience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Jeralene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Rebecca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Jennifer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Cindy</a:t>
            </a:r>
          </a:p>
        </p:txBody>
      </p:sp>
      <p:sp>
        <p:nvSpPr>
          <p:cNvPr id="188" name="Shape 188"/>
          <p:cNvSpPr/>
          <p:nvPr/>
        </p:nvSpPr>
        <p:spPr>
          <a:xfrm>
            <a:off x="6772443" y="3226440"/>
            <a:ext cx="3066127" cy="3383239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60358">
              <a:lnSpc>
                <a:spcPct val="90000"/>
              </a:lnSpc>
              <a:spcBef>
                <a:spcPts val="1600"/>
              </a:spcBef>
              <a:defRPr sz="2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3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Monica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Joshua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Martha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Barbara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Litzrudy</a:t>
            </a:r>
          </a:p>
        </p:txBody>
      </p:sp>
      <p:sp>
        <p:nvSpPr>
          <p:cNvPr id="189" name="Shape 189"/>
          <p:cNvSpPr/>
          <p:nvPr/>
        </p:nvSpPr>
        <p:spPr>
          <a:xfrm>
            <a:off x="146403" y="3226440"/>
            <a:ext cx="3066121" cy="3383239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86966">
              <a:lnSpc>
                <a:spcPct val="90000"/>
              </a:lnSpc>
              <a:spcBef>
                <a:spcPts val="1700"/>
              </a:spcBef>
              <a:defRPr sz="2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1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Mercie 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Roseline 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Tamar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Karen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Francesca</a:t>
            </a:r>
          </a:p>
        </p:txBody>
      </p:sp>
      <p:pic>
        <p:nvPicPr>
          <p:cNvPr id="190" name="image1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27251" y="153286"/>
            <a:ext cx="2428929" cy="1821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2355848" y="165100"/>
            <a:ext cx="9144004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In-Class Reflection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2043112" y="1930399"/>
            <a:ext cx="9574560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Respond briefly and in writing each week to a scenario related to effective professional communication processes that support sustainable, collaborative relationships through ethical communication.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You may use the scenario in the assigned textbook chapter or one that was discussed in class.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The length should be at least one full page, typed, double spaced, Times New Roman font size 12.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Must have a cover page and reference page(s).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Use APA format (refer to the APA manual and page 9 of the syllabus).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Refer to the Written In-Class Assignment Rubric in page 19 of the syllabus.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Bring a copy to class for discussion. </a:t>
            </a:r>
          </a:p>
        </p:txBody>
      </p:sp>
      <p:pic>
        <p:nvPicPr>
          <p:cNvPr id="19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6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025" y="-16025"/>
            <a:ext cx="2810101" cy="281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2614611" y="495300"/>
            <a:ext cx="9144005" cy="1371600"/>
          </a:xfrm>
          <a:prstGeom prst="rect">
            <a:avLst/>
          </a:prstGeom>
        </p:spPr>
        <p:txBody>
          <a:bodyPr lIns="0" tIns="0" rIns="0" bIns="0"/>
          <a:lstStyle>
            <a:lvl1pPr algn="ctr"/>
          </a:lstStyle>
          <a:p>
            <a:pPr/>
            <a:r>
              <a:t>Weekly Reflections and Summary Paper (ongoing)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xfrm>
            <a:off x="2830509" y="2209799"/>
            <a:ext cx="9134397" cy="4114802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Summarize the weekly in-class reflections in a written paper relating them to effective professional communication processes that support sustainable, collaborative relationships through ethical communication.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Double spaced, Times New Roman, font size 12.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Must have a cover page and reference page(s).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Use APA format (refer the APA manual and page 9 of the syllabus).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Bring a copy to class for discussion. </a:t>
            </a:r>
          </a:p>
        </p:txBody>
      </p:sp>
      <p:pic>
        <p:nvPicPr>
          <p:cNvPr id="19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6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322" y="-22623"/>
            <a:ext cx="2820343" cy="2820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1331811" y="277363"/>
            <a:ext cx="9144005" cy="1371607"/>
          </a:xfrm>
          <a:prstGeom prst="rect">
            <a:avLst/>
          </a:prstGeom>
        </p:spPr>
        <p:txBody>
          <a:bodyPr/>
          <a:lstStyle>
            <a:lvl1pPr algn="ctr">
              <a:defRPr sz="3900"/>
            </a:lvl1pPr>
          </a:lstStyle>
          <a:p>
            <a:pPr/>
            <a:r>
              <a:t>Embedded Scenario/Role Play Presentation Collaboration 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xfrm>
            <a:off x="211557" y="1904999"/>
            <a:ext cx="11384514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Create and share scenarios that identify and analyze various leadership resilient behaviors which demonstrate the maintenance of a focus on the school vision and constructive reactions to barriers. </a:t>
            </a:r>
          </a:p>
        </p:txBody>
      </p:sp>
      <p:pic>
        <p:nvPicPr>
          <p:cNvPr id="20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6" cy="66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Group 207"/>
          <p:cNvGrpSpPr/>
          <p:nvPr/>
        </p:nvGrpSpPr>
        <p:grpSpPr>
          <a:xfrm>
            <a:off x="330191" y="3238498"/>
            <a:ext cx="2114415" cy="2557173"/>
            <a:chOff x="-1" y="0"/>
            <a:chExt cx="2114413" cy="2557172"/>
          </a:xfrm>
        </p:grpSpPr>
        <p:sp>
          <p:nvSpPr>
            <p:cNvPr id="205" name="Shape 205"/>
            <p:cNvSpPr/>
            <p:nvPr/>
          </p:nvSpPr>
          <p:spPr>
            <a:xfrm>
              <a:off x="1" y="-1"/>
              <a:ext cx="2114412" cy="2557173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rgbClr val="FF6C1D"/>
                </a:gs>
                <a:gs pos="100000">
                  <a:schemeClr val="accent5">
                    <a:hueOff val="-605048"/>
                    <a:satOff val="6194"/>
                    <a:lumOff val="30342"/>
                  </a:schemeClr>
                </a:gs>
              </a:gsLst>
              <a:lin ang="16200000" scaled="0"/>
            </a:gradFill>
            <a:ln w="9525" cap="flat">
              <a:solidFill>
                <a:srgbClr val="F76A1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-2" y="953464"/>
              <a:ext cx="1590703" cy="650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Relevant Scenario</a:t>
              </a:r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2539992" y="3238498"/>
            <a:ext cx="2114416" cy="2557173"/>
            <a:chOff x="-1" y="0"/>
            <a:chExt cx="2114414" cy="2557172"/>
          </a:xfrm>
        </p:grpSpPr>
        <p:sp>
          <p:nvSpPr>
            <p:cNvPr id="208" name="Shape 208"/>
            <p:cNvSpPr/>
            <p:nvPr/>
          </p:nvSpPr>
          <p:spPr>
            <a:xfrm>
              <a:off x="0" y="-1"/>
              <a:ext cx="2114414" cy="2557173"/>
            </a:xfrm>
            <a:prstGeom prst="rightArrow">
              <a:avLst>
                <a:gd name="adj1" fmla="val 32000"/>
                <a:gd name="adj2" fmla="val 77402"/>
              </a:avLst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-2" y="1105864"/>
              <a:ext cx="1590704" cy="34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Assign Roles</a:t>
              </a:r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4749790" y="3238498"/>
            <a:ext cx="2114417" cy="2557173"/>
            <a:chOff x="-1" y="0"/>
            <a:chExt cx="2114416" cy="2557172"/>
          </a:xfrm>
        </p:grpSpPr>
        <p:sp>
          <p:nvSpPr>
            <p:cNvPr id="211" name="Shape 211"/>
            <p:cNvSpPr/>
            <p:nvPr/>
          </p:nvSpPr>
          <p:spPr>
            <a:xfrm>
              <a:off x="1" y="-1"/>
              <a:ext cx="2114414" cy="2557173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>
              <a:off x="-2" y="978864"/>
              <a:ext cx="1590703" cy="599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Develop Storyboard</a:t>
              </a:r>
            </a:p>
          </p:txBody>
        </p:sp>
      </p:grpSp>
      <p:grpSp>
        <p:nvGrpSpPr>
          <p:cNvPr id="216" name="Group 216"/>
          <p:cNvGrpSpPr/>
          <p:nvPr/>
        </p:nvGrpSpPr>
        <p:grpSpPr>
          <a:xfrm>
            <a:off x="6959592" y="3238498"/>
            <a:ext cx="2114416" cy="2557173"/>
            <a:chOff x="-1" y="0"/>
            <a:chExt cx="2114415" cy="2557172"/>
          </a:xfrm>
        </p:grpSpPr>
        <p:sp>
          <p:nvSpPr>
            <p:cNvPr id="214" name="Shape 214"/>
            <p:cNvSpPr/>
            <p:nvPr/>
          </p:nvSpPr>
          <p:spPr>
            <a:xfrm>
              <a:off x="1" y="-1"/>
              <a:ext cx="2114414" cy="2557173"/>
            </a:xfrm>
            <a:prstGeom prst="rightArrow">
              <a:avLst>
                <a:gd name="adj1" fmla="val 32000"/>
                <a:gd name="adj2" fmla="val 77402"/>
              </a:avLst>
            </a:prstGeom>
            <a:solidFill>
              <a:schemeClr val="accent3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>
              <a:off x="-2" y="1093164"/>
              <a:ext cx="1590701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Act Your Role</a:t>
              </a:r>
            </a:p>
          </p:txBody>
        </p:sp>
      </p:grpSp>
      <p:grpSp>
        <p:nvGrpSpPr>
          <p:cNvPr id="219" name="Group 219"/>
          <p:cNvGrpSpPr/>
          <p:nvPr/>
        </p:nvGrpSpPr>
        <p:grpSpPr>
          <a:xfrm>
            <a:off x="9169392" y="3238498"/>
            <a:ext cx="2114416" cy="2557173"/>
            <a:chOff x="-1" y="0"/>
            <a:chExt cx="2114415" cy="2557172"/>
          </a:xfrm>
        </p:grpSpPr>
        <p:sp>
          <p:nvSpPr>
            <p:cNvPr id="217" name="Shape 217"/>
            <p:cNvSpPr/>
            <p:nvPr/>
          </p:nvSpPr>
          <p:spPr>
            <a:xfrm>
              <a:off x="1" y="-1"/>
              <a:ext cx="2114414" cy="2557173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chemeClr val="accent1">
                    <a:hueOff val="335733"/>
                    <a:lumOff val="21105"/>
                  </a:schemeClr>
                </a:gs>
                <a:gs pos="35000">
                  <a:srgbClr val="D4ECFF"/>
                </a:gs>
                <a:gs pos="100000">
                  <a:schemeClr val="accent1">
                    <a:hueOff val="445289"/>
                    <a:lumOff val="29916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-2" y="1093164"/>
              <a:ext cx="1590701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Debrief </a:t>
              </a:r>
            </a:p>
          </p:txBody>
        </p:sp>
      </p:grpSp>
      <p:grpSp>
        <p:nvGrpSpPr>
          <p:cNvPr id="222" name="Group 222"/>
          <p:cNvGrpSpPr/>
          <p:nvPr/>
        </p:nvGrpSpPr>
        <p:grpSpPr>
          <a:xfrm>
            <a:off x="2171769" y="5914934"/>
            <a:ext cx="7272447" cy="511275"/>
            <a:chOff x="0" y="0"/>
            <a:chExt cx="7272446" cy="511273"/>
          </a:xfrm>
        </p:grpSpPr>
        <p:sp>
          <p:nvSpPr>
            <p:cNvPr id="220" name="Shape 220"/>
            <p:cNvSpPr/>
            <p:nvPr/>
          </p:nvSpPr>
          <p:spPr>
            <a:xfrm>
              <a:off x="-1" y="-1"/>
              <a:ext cx="7272447" cy="511274"/>
            </a:xfrm>
            <a:prstGeom prst="roundRect">
              <a:avLst>
                <a:gd name="adj" fmla="val 37261"/>
              </a:avLst>
            </a:prstGeom>
            <a:gradFill flip="none" rotWithShape="1">
              <a:gsLst>
                <a:gs pos="0">
                  <a:schemeClr val="accent4">
                    <a:hueOff val="-512730"/>
                    <a:satOff val="34008"/>
                    <a:lumOff val="33784"/>
                  </a:schemeClr>
                </a:gs>
                <a:gs pos="35000">
                  <a:srgbClr val="E0BFFF"/>
                </a:gs>
                <a:gs pos="100000">
                  <a:schemeClr val="accent4">
                    <a:hueOff val="-600975"/>
                    <a:satOff val="34008"/>
                    <a:lumOff val="46757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1" name="Shape 221"/>
            <p:cNvSpPr/>
            <p:nvPr/>
          </p:nvSpPr>
          <p:spPr>
            <a:xfrm>
              <a:off x="55792" y="70214"/>
              <a:ext cx="7160857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Identify the Problem                         Find a Solution </a:t>
              </a:r>
            </a:p>
          </p:txBody>
        </p:sp>
      </p:grpSp>
      <p:sp>
        <p:nvSpPr>
          <p:cNvPr id="223" name="Shape 223"/>
          <p:cNvSpPr/>
          <p:nvPr/>
        </p:nvSpPr>
        <p:spPr>
          <a:xfrm>
            <a:off x="5429305" y="6170567"/>
            <a:ext cx="1320691" cy="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xfrm>
            <a:off x="1517648" y="203200"/>
            <a:ext cx="9144004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In-Basket Activity </a:t>
            </a:r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xfrm>
            <a:off x="2043109" y="1904999"/>
            <a:ext cx="9134397" cy="411480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i="1" sz="3300"/>
            </a:pPr>
            <a:r>
              <a:t>If you have a GREEN folder with your course syllabus, your role in the activity is an elementary School Principal. You can select ONE Assistant Principal with a RED or ORANGE folder. </a:t>
            </a:r>
            <a:endParaRPr>
              <a:solidFill>
                <a:srgbClr val="000000"/>
              </a:solidFill>
            </a:endParaRPr>
          </a:p>
          <a:p>
            <a:pPr marL="0" indent="0" algn="ctr">
              <a:buSzTx/>
              <a:buNone/>
              <a:defRPr i="1" sz="3300">
                <a:solidFill>
                  <a:srgbClr val="000000"/>
                </a:solidFill>
              </a:defRPr>
            </a:pPr>
          </a:p>
          <a:p>
            <a:pPr marL="0" indent="0" algn="ctr">
              <a:buSzTx/>
              <a:buNone/>
              <a:defRPr i="1" sz="3300"/>
            </a:pPr>
            <a:r>
              <a:t>If you have a BLUE folder, you are a middle or high School Principal.  You can select up to 3 Assistant Principals with a RED or ORANGE folder.  </a:t>
            </a:r>
          </a:p>
        </p:txBody>
      </p:sp>
      <p:pic>
        <p:nvPicPr>
          <p:cNvPr id="22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6" cy="66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0" name="Group 230"/>
          <p:cNvGrpSpPr/>
          <p:nvPr/>
        </p:nvGrpSpPr>
        <p:grpSpPr>
          <a:xfrm>
            <a:off x="165086" y="1968500"/>
            <a:ext cx="1603129" cy="1270000"/>
            <a:chOff x="-1" y="0"/>
            <a:chExt cx="1603127" cy="1270000"/>
          </a:xfrm>
        </p:grpSpPr>
        <p:sp>
          <p:nvSpPr>
            <p:cNvPr id="228" name="Shape 228"/>
            <p:cNvSpPr/>
            <p:nvPr/>
          </p:nvSpPr>
          <p:spPr>
            <a:xfrm>
              <a:off x="-2" y="0"/>
              <a:ext cx="1603129" cy="1270000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-2" y="380992"/>
              <a:ext cx="160312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ELEMENTARY  PRINCIPAL</a:t>
              </a:r>
            </a:p>
          </p:txBody>
        </p:sp>
      </p:grpSp>
      <p:grpSp>
        <p:nvGrpSpPr>
          <p:cNvPr id="233" name="Group 233"/>
          <p:cNvGrpSpPr/>
          <p:nvPr/>
        </p:nvGrpSpPr>
        <p:grpSpPr>
          <a:xfrm>
            <a:off x="165086" y="4622800"/>
            <a:ext cx="1603129" cy="1270000"/>
            <a:chOff x="-1" y="0"/>
            <a:chExt cx="1603127" cy="1270000"/>
          </a:xfrm>
        </p:grpSpPr>
        <p:sp>
          <p:nvSpPr>
            <p:cNvPr id="231" name="Shape 231"/>
            <p:cNvSpPr/>
            <p:nvPr/>
          </p:nvSpPr>
          <p:spPr>
            <a:xfrm>
              <a:off x="-2" y="0"/>
              <a:ext cx="1603129" cy="1270000"/>
            </a:xfrm>
            <a:prstGeom prst="rect">
              <a:avLst/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-2" y="380992"/>
              <a:ext cx="1603129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MIDDLE/HIGH  PRINCIPAL</a:t>
              </a:r>
            </a:p>
          </p:txBody>
        </p:sp>
      </p:grpSp>
      <p:pic>
        <p:nvPicPr>
          <p:cNvPr id="234" name="image7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2646319"/>
            <a:ext cx="1615811" cy="1152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7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5406452"/>
            <a:ext cx="1615811" cy="11526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xfrm>
            <a:off x="107908" y="-384665"/>
            <a:ext cx="9144001" cy="1371607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In-Basket Activity </a:t>
            </a:r>
          </a:p>
        </p:txBody>
      </p:sp>
      <p:sp>
        <p:nvSpPr>
          <p:cNvPr id="238" name="Shape 238"/>
          <p:cNvSpPr/>
          <p:nvPr>
            <p:ph type="body" idx="1"/>
          </p:nvPr>
        </p:nvSpPr>
        <p:spPr>
          <a:xfrm>
            <a:off x="112712" y="1264638"/>
            <a:ext cx="9134393" cy="5472585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/>
          <a:p>
            <a:pPr marL="0" indent="0" algn="ctr" defTabSz="336496">
              <a:spcBef>
                <a:spcPts val="600"/>
              </a:spcBef>
              <a:buSzTx/>
              <a:buNone/>
              <a:defRPr i="1" sz="2300"/>
            </a:pPr>
            <a:r>
              <a:t>Using the Code of Ethics of the Education Profession in Florida and the Florida Principal Leadership Standards, examine the assigned scenario. </a:t>
            </a:r>
            <a:endParaRPr>
              <a:solidFill>
                <a:srgbClr val="000000"/>
              </a:solidFill>
            </a:endParaR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1. What possible issues/concerns might this scenario raise?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2. How could this situation become a violation of the law, the “Code” or other school/district policies?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3. In this situation, what are some potential negative consequences for the teacher/administrator, for the students and the school community?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4. What responses/actions will result in a more positive outcome and/or what proactive measures might be considered?</a:t>
            </a:r>
            <a:endParaRPr>
              <a:solidFill>
                <a:srgbClr val="000000"/>
              </a:solidFill>
            </a:endParaR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/>
            </a:pPr>
            <a:r>
              <a:t>Principals, be ready to share out in 10 minutes!</a:t>
            </a:r>
          </a:p>
        </p:txBody>
      </p:sp>
      <p:pic>
        <p:nvPicPr>
          <p:cNvPr id="23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6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8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5245" y="2834719"/>
            <a:ext cx="2976245" cy="2232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1517648" y="-394835"/>
            <a:ext cx="9144004" cy="137160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Agenda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1141412" y="1278283"/>
            <a:ext cx="9134393" cy="524049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Welcome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SMART Goal Setting and Action Plan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Tentative Course Calendar and Assignment Due Dates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Ethical Implication Discussion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Unpacking the Florida Principal Leadership Standards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Leadership Clock Buddies Activity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Berko, R., Wolvin, A., &amp; Wolvin, D. &amp; Aitken, J. (2012). Public speaking: developing, structuring the message. In K. Bowers &amp; </a:t>
            </a:r>
          </a:p>
          <a:p>
            <a:pPr lvl="2" marL="0" indent="457200" defTabSz="620583">
              <a:spcBef>
                <a:spcPts val="1100"/>
              </a:spcBef>
              <a:buClrTx/>
              <a:buSzTx/>
              <a:buFontTx/>
              <a:buNone/>
              <a:defRPr sz="1500">
                <a:solidFill>
                  <a:srgbClr val="030303"/>
                </a:solidFill>
              </a:defRPr>
            </a:pPr>
            <a:r>
              <a:t>M. Mashburn (Eds.), </a:t>
            </a:r>
            <a:r>
              <a:rPr i="1"/>
              <a:t>Communicating: A social, cultural and career focus </a:t>
            </a:r>
            <a:r>
              <a:t>(12th ed.) (pp. 343-368). Boston, MA: Pearson. </a:t>
            </a:r>
            <a:endParaRPr i="1"/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Strike, K.A., Haller, E.J. &amp; Soltis, J.F. (2005). Supplemental cases. In K.A. Strike (Ed.), </a:t>
            </a:r>
            <a:r>
              <a:rPr i="1"/>
              <a:t>The ethics of school </a:t>
            </a:r>
            <a:endParaRPr i="1"/>
          </a:p>
          <a:p>
            <a:pPr lvl="2" marL="0" indent="457200" defTabSz="620583">
              <a:spcBef>
                <a:spcPts val="1100"/>
              </a:spcBef>
              <a:buSzTx/>
              <a:buNone/>
              <a:defRPr i="1" sz="1500">
                <a:solidFill>
                  <a:srgbClr val="030303"/>
                </a:solidFill>
              </a:defRPr>
            </a:pPr>
            <a:r>
              <a:t>administration </a:t>
            </a:r>
            <a:r>
              <a:rPr i="0"/>
              <a:t>(3rd ed.) (pp. 182). New York, NY: Teachers College.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In-Class Reflection and Weekly Reflections and Summary Paper Feedback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Embedded scenario/role play collaboration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Problem-based Learning using the Florida Principal Leadership Standards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Next Week: Ongoing readings, scenario/role play presentation, and ethical dilemma discussion</a:t>
            </a:r>
          </a:p>
        </p:txBody>
      </p:sp>
      <p:pic>
        <p:nvPicPr>
          <p:cNvPr id="11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6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8200" y="1530350"/>
            <a:ext cx="2326606" cy="125838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xfrm>
            <a:off x="1517648" y="254000"/>
            <a:ext cx="9144004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Wrap Up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xfrm>
            <a:off x="231523" y="1904997"/>
            <a:ext cx="10627246" cy="4608918"/>
          </a:xfrm>
          <a:prstGeom prst="rect">
            <a:avLst/>
          </a:prstGeom>
        </p:spPr>
        <p:txBody>
          <a:bodyPr/>
          <a:lstStyle/>
          <a:p>
            <a:pPr marL="106759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Review </a:t>
            </a:r>
            <a:endParaRPr>
              <a:solidFill>
                <a:srgbClr val="000000"/>
              </a:solidFill>
            </a:endParaRPr>
          </a:p>
          <a:p>
            <a:pPr marL="106759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Next week assignments: </a:t>
            </a:r>
            <a:endParaRPr>
              <a:solidFill>
                <a:srgbClr val="000000"/>
              </a:solidFill>
            </a:endParaRPr>
          </a:p>
          <a:p>
            <a:pPr lvl="3" marL="2164875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Readings - BWW Chapter 14 &amp; 15, Ethics Chapter 8          (Case 18)</a:t>
            </a:r>
          </a:p>
          <a:p>
            <a:pPr lvl="3" marL="2164875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Preparation for Scenario/Role Play Presentation (refer to the Communication rubric on the EDU 615 syllabus)</a:t>
            </a:r>
          </a:p>
          <a:p>
            <a:pPr lvl="3" marL="2164875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Preparation for the Ethical Dilemma</a:t>
            </a:r>
          </a:p>
          <a:p>
            <a:pPr lvl="3" marL="2164875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Preparation for Persuasive Speech</a:t>
            </a:r>
          </a:p>
        </p:txBody>
      </p:sp>
      <p:pic>
        <p:nvPicPr>
          <p:cNvPr id="24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6" cy="660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xfrm>
            <a:off x="1276785" y="-385084"/>
            <a:ext cx="9144004" cy="1371610"/>
          </a:xfrm>
          <a:prstGeom prst="rect">
            <a:avLst/>
          </a:prstGeom>
        </p:spPr>
        <p:txBody>
          <a:bodyPr/>
          <a:lstStyle>
            <a:lvl1pPr algn="ctr">
              <a:defRPr spc="0" sz="3500"/>
            </a:lvl1pPr>
          </a:lstStyle>
          <a:p>
            <a:pPr/>
            <a:r>
              <a:t>References</a:t>
            </a:r>
          </a:p>
        </p:txBody>
      </p:sp>
      <p:sp>
        <p:nvSpPr>
          <p:cNvPr id="247" name="Shape 247"/>
          <p:cNvSpPr/>
          <p:nvPr>
            <p:ph type="body" idx="1"/>
          </p:nvPr>
        </p:nvSpPr>
        <p:spPr>
          <a:xfrm>
            <a:off x="610621" y="1446290"/>
            <a:ext cx="10476332" cy="5348097"/>
          </a:xfrm>
          <a:prstGeom prst="rect">
            <a:avLst/>
          </a:prstGeom>
        </p:spPr>
        <p:txBody>
          <a:bodyPr/>
          <a:lstStyle/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APA (2010). </a:t>
            </a:r>
            <a:r>
              <a:rPr i="1"/>
              <a:t>Publication manual of the American Psychological Association </a:t>
            </a:r>
            <a:r>
              <a:t>(6th ed.). Washington, DC: American Psychological </a:t>
            </a:r>
            <a:r>
              <a:rPr sz="1600"/>
              <a:t>Association. </a:t>
            </a:r>
            <a:endParaRPr sz="1600"/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Berko, R., Wolvin, A., &amp; Wolvin, D. &amp; Aitken, J. (2012). Public speaking: developing, structuring the message. In K. Bowers &amp; M. Mashburn (Eds.),   </a:t>
            </a:r>
          </a:p>
          <a:p>
            <a:pPr lvl="3" marL="0" indent="83542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rPr i="1"/>
              <a:t>Communicating: A social, cultural and career focus </a:t>
            </a:r>
            <a:r>
              <a:t>(12th ed.) (pp. 343-368). Boston, MA: Pearson.</a:t>
            </a:r>
            <a:endParaRPr i="1"/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Bucyzner,  M. (2016, April). Former Palm Beach County HR employee admits to sex acts at work. </a:t>
            </a:r>
            <a:r>
              <a:rPr i="1"/>
              <a:t>CBS12.  Retrieved from http://cbs.com/news/local/</a:t>
            </a:r>
            <a:endParaRPr i="1"/>
          </a:p>
          <a:p>
            <a:pPr lvl="3" marL="0" indent="83542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rPr i="1"/>
              <a:t>former-palm-beach-county-hr-employee-admits-to-sex-acts-at-work</a:t>
            </a:r>
            <a:endParaRPr i="1"/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Florida School Leaders. (2016, January). </a:t>
            </a:r>
            <a:r>
              <a:rPr i="1"/>
              <a:t>The William Cecil Golden school leadership development program. </a:t>
            </a:r>
            <a:r>
              <a:t>Retrieved from the Florida Department of </a:t>
            </a:r>
          </a:p>
          <a:p>
            <a:pPr lvl="3" marL="0" indent="83542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Education website http://www.floridaschoolleaders.org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Jobs. (n.d.). Retrieved April 8, 2016, from http: //www.palmbeachschools.org/jobs/index.asp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Strike, K.A., Haller, E.J. &amp; Soltis, J.F. (2005). Supplemental cases. In K.A. Strike (Ed.), </a:t>
            </a:r>
            <a:r>
              <a:rPr i="1"/>
              <a:t>The ethics of school administration </a:t>
            </a:r>
            <a:r>
              <a:t>(3rd ed.) (pp. 182). New York, </a:t>
            </a:r>
          </a:p>
          <a:p>
            <a:pPr lvl="3" marL="0" indent="83542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NY: Teachers College.</a:t>
            </a:r>
          </a:p>
        </p:txBody>
      </p:sp>
      <p:pic>
        <p:nvPicPr>
          <p:cNvPr id="24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8700" y="74800"/>
            <a:ext cx="1590567" cy="451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4518174" y="635000"/>
            <a:ext cx="9144004" cy="1371600"/>
          </a:xfrm>
          <a:prstGeom prst="rect">
            <a:avLst/>
          </a:prstGeom>
        </p:spPr>
        <p:txBody>
          <a:bodyPr/>
          <a:lstStyle>
            <a:lvl1pPr algn="ctr" defTabSz="758951">
              <a:defRPr spc="0" sz="4200"/>
            </a:lvl1pPr>
          </a:lstStyle>
          <a:p>
            <a:pPr/>
            <a:r>
              <a:t>SMART Goal Setting </a:t>
            </a:r>
          </a:p>
        </p:txBody>
      </p:sp>
      <p:pic>
        <p:nvPicPr>
          <p:cNvPr id="12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0362" y="189101"/>
            <a:ext cx="2326606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6345535" y="2210470"/>
            <a:ext cx="5489283" cy="3227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 algn="ctr" defTabSz="500907">
              <a:lnSpc>
                <a:spcPct val="90000"/>
              </a:lnSpc>
              <a:defRPr i="1"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Example: </a:t>
            </a:r>
          </a:p>
          <a:p>
            <a:pPr algn="ctr" defTabSz="500907">
              <a:lnSpc>
                <a:spcPct val="90000"/>
              </a:lnSpc>
              <a:defRPr i="1"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  <a:p>
            <a:pPr defTabSz="500907">
              <a:lnSpc>
                <a:spcPct val="90000"/>
              </a:lnSpc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By July 2019, I will complete all courses toward my Master’s degree in Educational Leadership at Barry University, pass the FELE, and fulfill all entry requirements for the Aspiring Leaders Academy-1 to be an Assistant Principal. </a:t>
            </a:r>
          </a:p>
        </p:txBody>
      </p:sp>
      <p:pic>
        <p:nvPicPr>
          <p:cNvPr id="124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956" y="0"/>
            <a:ext cx="587828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6557812" y="2082800"/>
            <a:ext cx="7011346" cy="3348088"/>
          </a:xfrm>
          <a:prstGeom prst="rect">
            <a:avLst/>
          </a:prstGeom>
        </p:spPr>
        <p:txBody>
          <a:bodyPr/>
          <a:lstStyle/>
          <a:p>
            <a:pPr defTabSz="758951">
              <a:defRPr spc="0" sz="4200"/>
            </a:pPr>
            <a:r>
              <a:t>   SMART Action Plan </a:t>
            </a:r>
          </a:p>
          <a:p>
            <a:pPr algn="ctr" defTabSz="758951">
              <a:defRPr spc="0" sz="4200"/>
            </a:pPr>
          </a:p>
          <a:p>
            <a:pPr defTabSz="758951">
              <a:defRPr spc="0" sz="3400"/>
            </a:pPr>
            <a:r>
              <a:t>Brainstorm: </a:t>
            </a:r>
          </a:p>
          <a:p>
            <a:pPr marL="340893" indent="-340893" defTabSz="758951">
              <a:defRPr spc="0" sz="3400"/>
            </a:pPr>
            <a:r>
              <a:t>Action/Strategy</a:t>
            </a:r>
          </a:p>
          <a:p>
            <a:pPr marL="340893" indent="-340893" defTabSz="758951">
              <a:defRPr spc="0" sz="3400"/>
            </a:pPr>
            <a:r>
              <a:t>Completion Timeline</a:t>
            </a:r>
          </a:p>
          <a:p>
            <a:pPr marL="340893" indent="-340893" defTabSz="758951">
              <a:defRPr spc="0" sz="3400"/>
            </a:pPr>
            <a:r>
              <a:t>Person Responsible</a:t>
            </a:r>
          </a:p>
        </p:txBody>
      </p:sp>
      <p:pic>
        <p:nvPicPr>
          <p:cNvPr id="12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3855" y="697101"/>
            <a:ext cx="2326606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974" y="0"/>
            <a:ext cx="574185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2139" y="1065399"/>
            <a:ext cx="2326606" cy="660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573" y="0"/>
            <a:ext cx="480185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216417" y="241296"/>
            <a:ext cx="4799566" cy="5341696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216419" y="5587334"/>
            <a:ext cx="4799562" cy="372278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4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36917" y="0"/>
            <a:ext cx="5318667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4885" y="3048236"/>
            <a:ext cx="1510383" cy="429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416" y="-90038"/>
            <a:ext cx="9376268" cy="6858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250" y="6504620"/>
            <a:ext cx="9372600" cy="37647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487115" y="6492816"/>
            <a:ext cx="9350869" cy="351071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" name="Shape 140"/>
          <p:cNvSpPr/>
          <p:nvPr/>
        </p:nvSpPr>
        <p:spPr>
          <a:xfrm>
            <a:off x="474910" y="4213426"/>
            <a:ext cx="9375280" cy="12705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474910" y="5581303"/>
            <a:ext cx="9375280" cy="905528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" name="Shape 142"/>
          <p:cNvSpPr/>
          <p:nvPr/>
        </p:nvSpPr>
        <p:spPr>
          <a:xfrm>
            <a:off x="474415" y="849688"/>
            <a:ext cx="9375279" cy="4716360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1941511" y="-90035"/>
            <a:ext cx="9144005" cy="1371604"/>
          </a:xfrm>
          <a:prstGeom prst="rect">
            <a:avLst/>
          </a:prstGeom>
        </p:spPr>
        <p:txBody>
          <a:bodyPr lIns="0" tIns="0" rIns="0" bIns="0"/>
          <a:lstStyle>
            <a:lvl1pPr algn="ctr"/>
          </a:lstStyle>
          <a:p>
            <a:pPr/>
            <a:r>
              <a:t>Consider the ethical implications </a:t>
            </a:r>
          </a:p>
        </p:txBody>
      </p:sp>
      <p:pic>
        <p:nvPicPr>
          <p:cNvPr id="14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6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>
            <p:ph type="body" sz="half" idx="1"/>
          </p:nvPr>
        </p:nvSpPr>
        <p:spPr>
          <a:xfrm>
            <a:off x="446294" y="1419125"/>
            <a:ext cx="4384300" cy="528131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800">
                <a:solidFill>
                  <a:srgbClr val="040200"/>
                </a:solidFill>
              </a:defRPr>
            </a:pPr>
            <a:r>
              <a:t>Former Palm Beach County HR employee admits to sex acts at work 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>
                <a:solidFill>
                  <a:srgbClr val="040200"/>
                </a:solidFill>
              </a:defRPr>
            </a:pPr>
            <a:r>
              <a:t>April 6, 2016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>
                <a:solidFill>
                  <a:srgbClr val="040200"/>
                </a:solidFill>
              </a:defRPr>
            </a:pPr>
            <a:r>
              <a:t>[Name withheld]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http://cbs.com/news/local/former-palm-beach-county-hr-employee-admits-to-sex-acts-at-work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4" invalidUrl="" action="" tgtFrame="" tooltip="" history="1" highlightClick="0" endSnd="0"/>
              </a:rPr>
              <a:t>http://www.palmbeachschools.jobs/index.asp</a:t>
            </a:r>
          </a:p>
        </p:txBody>
      </p:sp>
      <p:pic>
        <p:nvPicPr>
          <p:cNvPr id="147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18333" y="2434642"/>
            <a:ext cx="6755137" cy="2761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1517648" y="368300"/>
            <a:ext cx="9144004" cy="1371600"/>
          </a:xfrm>
          <a:prstGeom prst="rect">
            <a:avLst/>
          </a:prstGeom>
        </p:spPr>
        <p:txBody>
          <a:bodyPr lIns="0" tIns="0" rIns="0" bIns="0"/>
          <a:lstStyle>
            <a:lvl1pPr algn="ctr"/>
          </a:lstStyle>
          <a:p>
            <a:pPr/>
            <a:r>
              <a:t>Unpacking the Florida Principal Leadership Standards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1522412" y="1904999"/>
            <a:ext cx="9134393" cy="4114802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The State of FL Principal Leadership Standards addressed: </a:t>
            </a: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</a:p>
          <a:p>
            <a:pPr lvl="1" marL="0" indent="44810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Domain 1: Student Achievement 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 u="sng"/>
            </a:pPr>
            <a:r>
              <a:t>Standard 1: Student Learning Results</a:t>
            </a:r>
            <a:r>
              <a:rPr u="none"/>
              <a:t> 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2300"/>
            </a:pPr>
            <a:r>
              <a:t>Effective school leaders achieve results on the school’s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2300"/>
            </a:pPr>
            <a:r>
              <a:t>student learning goals. </a:t>
            </a:r>
            <a:endParaRPr sz="1700">
              <a:solidFill>
                <a:srgbClr val="000000"/>
              </a:solidFill>
            </a:endParaRPr>
          </a:p>
          <a:p>
            <a:pPr lvl="5" marL="0" indent="2240506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1700">
                <a:solidFill>
                  <a:srgbClr val="000000"/>
                </a:solidFill>
              </a:defRPr>
            </a:pPr>
          </a:p>
          <a:p>
            <a:pPr lvl="1" marL="0" indent="44810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Domain 4: Professional and Ethical Behaviors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 u="sng"/>
            </a:pPr>
            <a:r>
              <a:t>Standard 10: Professional and Ethical Behaviors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Effective school leaders demonstrate personal and 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professional behaviors consistent with quality practices in 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education and as a community leader. </a:t>
            </a:r>
          </a:p>
        </p:txBody>
      </p:sp>
      <p:pic>
        <p:nvPicPr>
          <p:cNvPr id="151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6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86616" y="1473200"/>
            <a:ext cx="2538691" cy="18651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1522413" y="-3302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/>
          </a:lstStyle>
          <a:p>
            <a:pPr/>
            <a:r>
              <a:t>Leadership Clock Buddies</a:t>
            </a:r>
          </a:p>
        </p:txBody>
      </p:sp>
      <p:pic>
        <p:nvPicPr>
          <p:cNvPr id="15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6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>
            <p:ph type="body" sz="half" idx="1"/>
          </p:nvPr>
        </p:nvSpPr>
        <p:spPr>
          <a:xfrm>
            <a:off x="6063753" y="1338802"/>
            <a:ext cx="5591201" cy="4758658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 u="sng"/>
            </a:pPr>
            <a:r>
              <a:t>Purpose:</a:t>
            </a:r>
            <a:r>
              <a:rPr u="none"/>
              <a:t> 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/>
            </a:pPr>
            <a:r>
              <a:t>To support collaborative educational leadership researcher pairs for effective leadership communication.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</a:p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 u="sng"/>
            </a:pPr>
            <a:r>
              <a:t>Instructions: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an appointment with 12 different educational leadership researchers (one for each hour of the leadership clock).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Ensure that you both record the appointment on the leadership clocks.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the appointment if there is a vacant slot at the hour for both of your leadership clocks. </a:t>
            </a:r>
          </a:p>
        </p:txBody>
      </p:sp>
      <p:pic>
        <p:nvPicPr>
          <p:cNvPr id="157" name="image4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566" y="1341050"/>
            <a:ext cx="5187252" cy="47541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Group 160"/>
          <p:cNvGrpSpPr/>
          <p:nvPr/>
        </p:nvGrpSpPr>
        <p:grpSpPr>
          <a:xfrm>
            <a:off x="2125564" y="3174986"/>
            <a:ext cx="1781255" cy="883083"/>
            <a:chOff x="-1" y="-1"/>
            <a:chExt cx="1781253" cy="883081"/>
          </a:xfrm>
        </p:grpSpPr>
        <p:sp>
          <p:nvSpPr>
            <p:cNvPr id="158" name="Shape 158"/>
            <p:cNvSpPr/>
            <p:nvPr/>
          </p:nvSpPr>
          <p:spPr>
            <a:xfrm>
              <a:off x="-2" y="-2"/>
              <a:ext cx="1781255" cy="883083"/>
            </a:xfrm>
            <a:prstGeom prst="roundRect">
              <a:avLst>
                <a:gd name="adj" fmla="val 21573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55798" y="79584"/>
              <a:ext cx="166965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1700" u="sng">
                  <a:latin typeface="Corbel"/>
                  <a:ea typeface="Corbel"/>
                  <a:cs typeface="Corbel"/>
                  <a:sym typeface="Corbel"/>
                </a:defRPr>
              </a:pPr>
              <a:r>
                <a:t>Terrence’s</a:t>
              </a:r>
              <a:r>
                <a:rPr u="none"/>
                <a:t> Leadership Clock EDU 615</a:t>
              </a:r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526802" y="4676205"/>
            <a:ext cx="1087413" cy="496846"/>
            <a:chOff x="-1" y="0"/>
            <a:chExt cx="1087412" cy="496844"/>
          </a:xfrm>
        </p:grpSpPr>
        <p:sp>
          <p:nvSpPr>
            <p:cNvPr id="161" name="Shape 161"/>
            <p:cNvSpPr/>
            <p:nvPr/>
          </p:nvSpPr>
          <p:spPr>
            <a:xfrm>
              <a:off x="-2" y="-1"/>
              <a:ext cx="1087413" cy="496845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55800" y="127764"/>
              <a:ext cx="975809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Roseline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  <p:bldP build="whole" bldLvl="1" animBg="1" rev="0" advAuto="0" spid="163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