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1.jpeg" ContentType="image/jpeg"/>
  <Override PartName="/ppt/media/image2.jpeg" ContentType="image/jpeg"/>
  <Override PartName="/ppt/media/image3.jpeg" ContentType="image/jpeg"/>
  <Override PartName="/ppt/theme/theme2.xml" ContentType="application/vnd.openxmlformats-officedocument.theme+xml"/>
  <Override PartName="/ppt/media/image4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121793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0EAFF"/>
          </a:solidFill>
        </a:fill>
      </a:tcStyle>
    </a:wholeTbl>
    <a:band2H>
      <a:tcTxStyle b="def" i="def"/>
      <a:tcStyle>
        <a:tcBdr/>
        <a:fill>
          <a:solidFill>
            <a:srgbClr val="E9F5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E3CA"/>
          </a:solidFill>
        </a:fill>
      </a:tcStyle>
    </a:wholeTbl>
    <a:band2H>
      <a:tcTxStyle b="def" i="def"/>
      <a:tcStyle>
        <a:tcBdr/>
        <a:fill>
          <a:solidFill>
            <a:srgbClr val="FEF2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1CCEB"/>
          </a:solidFill>
        </a:fill>
      </a:tcStyle>
    </a:wholeTbl>
    <a:band2H>
      <a:tcTxStyle b="def" i="def"/>
      <a:tcStyle>
        <a:tcBdr/>
        <a:fill>
          <a:solidFill>
            <a:srgbClr val="F8E7F5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6" name="Shape 11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Slid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065212" y="0"/>
            <a:ext cx="8229602" cy="4724400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66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half" idx="1"/>
          </p:nvPr>
        </p:nvSpPr>
        <p:spPr>
          <a:xfrm>
            <a:off x="1065212" y="4800600"/>
            <a:ext cx="8229601" cy="2057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xfrm>
            <a:off x="8728498" y="6172200"/>
            <a:ext cx="2841837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type="title"/>
          </p:nvPr>
        </p:nvSpPr>
        <p:spPr>
          <a:xfrm>
            <a:off x="1522412" y="0"/>
            <a:ext cx="9144003" cy="17526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0" name="Shape 90"/>
          <p:cNvSpPr/>
          <p:nvPr>
            <p:ph type="body" idx="1"/>
          </p:nvPr>
        </p:nvSpPr>
        <p:spPr>
          <a:xfrm>
            <a:off x="1522412" y="1904999"/>
            <a:ext cx="9134393" cy="4953002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1" name="Shape 9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cal Title and Tex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type="title"/>
          </p:nvPr>
        </p:nvSpPr>
        <p:spPr>
          <a:xfrm>
            <a:off x="9142410" y="0"/>
            <a:ext cx="1524003" cy="6019802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9" name="Shape 99"/>
          <p:cNvSpPr/>
          <p:nvPr>
            <p:ph type="body" idx="1"/>
          </p:nvPr>
        </p:nvSpPr>
        <p:spPr>
          <a:xfrm>
            <a:off x="1522412" y="381000"/>
            <a:ext cx="7391401" cy="64770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" name="Shape 10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type="title"/>
          </p:nvPr>
        </p:nvSpPr>
        <p:spPr>
          <a:xfrm>
            <a:off x="1522412" y="0"/>
            <a:ext cx="9144004" cy="17526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8" name="Shape 108"/>
          <p:cNvSpPr/>
          <p:nvPr>
            <p:ph type="body" idx="1"/>
          </p:nvPr>
        </p:nvSpPr>
        <p:spPr>
          <a:xfrm>
            <a:off x="1522412" y="1904999"/>
            <a:ext cx="9134393" cy="4953002"/>
          </a:xfrm>
          <a:prstGeom prst="rect">
            <a:avLst/>
          </a:prstGeom>
        </p:spPr>
        <p:txBody>
          <a:bodyPr/>
          <a:lstStyle>
            <a:lvl2pPr indent="-278129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9" name="Shape 109"/>
          <p:cNvSpPr/>
          <p:nvPr>
            <p:ph type="sldNum" sz="quarter" idx="2"/>
          </p:nvPr>
        </p:nvSpPr>
        <p:spPr>
          <a:xfrm>
            <a:off x="10435276" y="6423341"/>
            <a:ext cx="231139" cy="231139"/>
          </a:xfrm>
          <a:prstGeom prst="rect">
            <a:avLst/>
          </a:prstGeom>
        </p:spPr>
        <p:txBody>
          <a:bodyPr wrap="none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/>
          </p:nvPr>
        </p:nvSpPr>
        <p:spPr>
          <a:xfrm>
            <a:off x="1522412" y="0"/>
            <a:ext cx="9144003" cy="17526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Shape 21"/>
          <p:cNvSpPr/>
          <p:nvPr>
            <p:ph type="body" idx="1"/>
          </p:nvPr>
        </p:nvSpPr>
        <p:spPr>
          <a:xfrm>
            <a:off x="1522412" y="1904999"/>
            <a:ext cx="9134393" cy="4953002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hape 2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title"/>
          </p:nvPr>
        </p:nvSpPr>
        <p:spPr>
          <a:xfrm>
            <a:off x="1059614" y="0"/>
            <a:ext cx="8692399" cy="5334000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48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1065212" y="5410200"/>
            <a:ext cx="8687335" cy="1447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title"/>
          </p:nvPr>
        </p:nvSpPr>
        <p:spPr>
          <a:xfrm>
            <a:off x="1522412" y="0"/>
            <a:ext cx="9144003" cy="17526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Shape 39"/>
          <p:cNvSpPr/>
          <p:nvPr>
            <p:ph type="body" sz="half" idx="1"/>
          </p:nvPr>
        </p:nvSpPr>
        <p:spPr>
          <a:xfrm>
            <a:off x="1504781" y="1905000"/>
            <a:ext cx="4419599" cy="4953002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hape 4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title"/>
          </p:nvPr>
        </p:nvSpPr>
        <p:spPr>
          <a:xfrm>
            <a:off x="1522412" y="0"/>
            <a:ext cx="9144003" cy="17526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Shape 48"/>
          <p:cNvSpPr/>
          <p:nvPr>
            <p:ph type="body" sz="quarter" idx="1"/>
          </p:nvPr>
        </p:nvSpPr>
        <p:spPr>
          <a:xfrm>
            <a:off x="1522411" y="1752600"/>
            <a:ext cx="4416553" cy="10668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xfrm>
            <a:off x="1522412" y="0"/>
            <a:ext cx="9144003" cy="17526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type="title"/>
          </p:nvPr>
        </p:nvSpPr>
        <p:spPr>
          <a:xfrm>
            <a:off x="1055603" y="0"/>
            <a:ext cx="3596608" cy="4572000"/>
          </a:xfrm>
          <a:prstGeom prst="rect">
            <a:avLst/>
          </a:prstGeom>
        </p:spPr>
        <p:txBody>
          <a:bodyPr>
            <a:noAutofit/>
          </a:bodyPr>
          <a:lstStyle/>
          <a:p>
            <a:pPr/>
            <a:r>
              <a:t>Title Text</a:t>
            </a:r>
          </a:p>
        </p:txBody>
      </p:sp>
      <p:sp>
        <p:nvSpPr>
          <p:cNvPr id="72" name="Shape 72"/>
          <p:cNvSpPr/>
          <p:nvPr>
            <p:ph type="body" idx="1"/>
          </p:nvPr>
        </p:nvSpPr>
        <p:spPr>
          <a:xfrm>
            <a:off x="4951414" y="685800"/>
            <a:ext cx="6400802" cy="61722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" name="Shape 7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icture with Capti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type="title"/>
          </p:nvPr>
        </p:nvSpPr>
        <p:spPr>
          <a:xfrm>
            <a:off x="1055603" y="0"/>
            <a:ext cx="3596608" cy="457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1" name="Shape 81"/>
          <p:cNvSpPr/>
          <p:nvPr>
            <p:ph type="body" sz="quarter" idx="1"/>
          </p:nvPr>
        </p:nvSpPr>
        <p:spPr>
          <a:xfrm>
            <a:off x="1065212" y="4648200"/>
            <a:ext cx="3581401" cy="2209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ClrTx/>
              <a:buSzTx/>
              <a:buFontTx/>
              <a:buNone/>
              <a:defRPr sz="1800"/>
            </a:lvl1pPr>
            <a:lvl2pPr marL="0" indent="0">
              <a:spcBef>
                <a:spcPts val="1200"/>
              </a:spcBef>
              <a:buClrTx/>
              <a:buSzTx/>
              <a:buFontTx/>
              <a:buNone/>
              <a:defRPr sz="1800"/>
            </a:lvl2pPr>
            <a:lvl3pPr marL="0" indent="0">
              <a:spcBef>
                <a:spcPts val="1200"/>
              </a:spcBef>
              <a:buClrTx/>
              <a:buSzTx/>
              <a:buFontTx/>
              <a:buNone/>
              <a:defRPr sz="1800"/>
            </a:lvl3pPr>
            <a:lvl4pPr marL="0" indent="0">
              <a:spcBef>
                <a:spcPts val="1200"/>
              </a:spcBef>
              <a:buClrTx/>
              <a:buSzTx/>
              <a:buFontTx/>
              <a:buNone/>
              <a:defRPr sz="1800"/>
            </a:lvl4pPr>
            <a:lvl5pPr marL="0" indent="0">
              <a:spcBef>
                <a:spcPts val="1200"/>
              </a:spcBef>
              <a:buClrTx/>
              <a:buSzTx/>
              <a:buFontTx/>
              <a:buNone/>
              <a:defRPr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" name="Shape 8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02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sldNum" sz="quarter" idx="2"/>
          </p:nvPr>
        </p:nvSpPr>
        <p:spPr>
          <a:xfrm>
            <a:off x="9828210" y="6423344"/>
            <a:ext cx="838203" cy="2311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spAutoFit/>
          </a:bodyPr>
          <a:lstStyle>
            <a:lvl1pPr algn="r">
              <a:defRPr sz="10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1824780" y="0"/>
            <a:ext cx="9743441" cy="1836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hape 4"/>
          <p:cNvSpPr/>
          <p:nvPr>
            <p:ph type="body" idx="1"/>
          </p:nvPr>
        </p:nvSpPr>
        <p:spPr>
          <a:xfrm>
            <a:off x="6797994" y="2438400"/>
            <a:ext cx="4770227" cy="441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00" strike="noStrike" sz="36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00" strike="noStrike" sz="36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00" strike="noStrike" sz="36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00" strike="noStrike" sz="36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00" strike="noStrike" sz="36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00" strike="noStrike" sz="36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00" strike="noStrike" sz="36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00" strike="noStrike" sz="36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00" strike="noStrike" sz="36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9pPr>
    </p:titleStyle>
    <p:bodyStyle>
      <a:lvl1pPr marL="223838" marR="0" indent="-223838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1pPr>
      <a:lvl2pPr marL="509905" marR="0" indent="-278129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2pPr>
      <a:lvl3pPr marL="755650" marR="0" indent="-292100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3pPr>
      <a:lvl4pPr marL="944562" marR="0" indent="-261937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4pPr>
      <a:lvl5pPr marL="1116807" marR="0" indent="-259557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5pPr>
      <a:lvl6pPr marL="1293875" marR="0" indent="-260603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6pPr>
      <a:lvl7pPr marL="1467611" marR="0" indent="-260602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7pPr>
      <a:lvl8pPr marL="1641348" marR="0" indent="-260604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8pPr>
      <a:lvl9pPr marL="1815083" marR="0" indent="-260602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2.png"/><Relationship Id="rId4" Type="http://schemas.openxmlformats.org/officeDocument/2006/relationships/image" Target="../media/image1.tif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6.tif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loridaSchoolLeaders.org" TargetMode="External"/><Relationship Id="rId3" Type="http://schemas.openxmlformats.org/officeDocument/2006/relationships/image" Target="../media/image3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7.tif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8.tif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www.nydailynews.com/news/national/florida-principal-smoked-student-prior-scandal-article-1.2218904" TargetMode="External"/><Relationship Id="rId3" Type="http://schemas.openxmlformats.org/officeDocument/2006/relationships/image" Target="../media/image3.png"/><Relationship Id="rId4" Type="http://schemas.openxmlformats.org/officeDocument/2006/relationships/image" Target="../media/image9.tif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tif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3.tif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tif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5.tif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type="ctrTitle"/>
          </p:nvPr>
        </p:nvSpPr>
        <p:spPr>
          <a:xfrm>
            <a:off x="1065214" y="1828800"/>
            <a:ext cx="9601198" cy="2895600"/>
          </a:xfrm>
          <a:prstGeom prst="rect">
            <a:avLst/>
          </a:prstGeom>
        </p:spPr>
        <p:txBody>
          <a:bodyPr/>
          <a:lstStyle/>
          <a:p>
            <a:pPr>
              <a:defRPr spc="0"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EDU 615 </a:t>
            </a:r>
            <a:endParaRPr spc="60" sz="4000"/>
          </a:p>
          <a:p>
            <a:pPr>
              <a:defRPr spc="0"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Ethics and Communication for Leaders</a:t>
            </a:r>
            <a:endParaRPr spc="60" sz="4000"/>
          </a:p>
          <a:p>
            <a:pPr>
              <a:defRPr spc="0" sz="1800">
                <a:solidFill>
                  <a:srgbClr val="000000"/>
                </a:solidFill>
              </a:defRPr>
            </a:pPr>
            <a:endParaRPr spc="60" sz="4000"/>
          </a:p>
          <a:p>
            <a:pPr>
              <a:defRPr spc="0" sz="1800">
                <a:solidFill>
                  <a:srgbClr val="000000"/>
                </a:solidFill>
              </a:defRPr>
            </a:pPr>
            <a:r>
              <a:rPr i="1" sz="4000">
                <a:solidFill>
                  <a:srgbClr val="FFFFFF"/>
                </a:solidFill>
              </a:rPr>
              <a:t>Week #2:  Thursday, January 21, 2016</a:t>
            </a:r>
          </a:p>
        </p:txBody>
      </p:sp>
      <p:sp>
        <p:nvSpPr>
          <p:cNvPr id="119" name="Shape 119"/>
          <p:cNvSpPr/>
          <p:nvPr>
            <p:ph type="subTitle" sz="quarter" idx="1"/>
          </p:nvPr>
        </p:nvSpPr>
        <p:spPr>
          <a:xfrm>
            <a:off x="1065212" y="4800600"/>
            <a:ext cx="8229601" cy="1219200"/>
          </a:xfrm>
          <a:prstGeom prst="rect">
            <a:avLst/>
          </a:prstGeom>
        </p:spPr>
        <p:txBody>
          <a:bodyPr/>
          <a:lstStyle/>
          <a:p>
            <a:pPr>
              <a:defRPr cap="none" spc="0" sz="1800">
                <a:solidFill>
                  <a:srgbClr val="000000"/>
                </a:solidFill>
              </a:defRPr>
            </a:pPr>
            <a:r>
              <a:rPr cap="all" spc="200" sz="2000">
                <a:solidFill>
                  <a:schemeClr val="accent1"/>
                </a:solidFill>
              </a:rPr>
              <a:t>Terrence narinesingh, ed.s.</a:t>
            </a:r>
            <a:endParaRPr cap="all" spc="200" sz="2000">
              <a:solidFill>
                <a:schemeClr val="accent1"/>
              </a:solidFill>
            </a:endParaRPr>
          </a:p>
          <a:p>
            <a:pPr>
              <a:defRPr cap="none" spc="0" sz="1800">
                <a:solidFill>
                  <a:srgbClr val="000000"/>
                </a:solidFill>
              </a:defRPr>
            </a:pPr>
            <a:r>
              <a:rPr cap="all" spc="200" sz="2000">
                <a:solidFill>
                  <a:schemeClr val="accent1"/>
                </a:solidFill>
              </a:rPr>
              <a:t>adjunct professor</a:t>
            </a:r>
            <a:endParaRPr cap="all" spc="200" sz="2000">
              <a:solidFill>
                <a:schemeClr val="accent1"/>
              </a:solidFill>
            </a:endParaRPr>
          </a:p>
          <a:p>
            <a:pPr>
              <a:defRPr cap="none" spc="0" sz="1800">
                <a:solidFill>
                  <a:srgbClr val="000000"/>
                </a:solidFill>
              </a:defRPr>
            </a:pPr>
            <a:r>
              <a:rPr cap="all" spc="200" sz="2000">
                <a:solidFill>
                  <a:schemeClr val="accent1"/>
                </a:solidFill>
              </a:rPr>
              <a:t>Adrian Dominican school of education </a:t>
            </a:r>
            <a:endParaRPr cap="all" spc="200" sz="2000">
              <a:solidFill>
                <a:schemeClr val="accent1"/>
              </a:solidFill>
            </a:endParaRPr>
          </a:p>
          <a:p>
            <a:pPr>
              <a:defRPr cap="none" spc="0" sz="1800">
                <a:solidFill>
                  <a:srgbClr val="000000"/>
                </a:solidFill>
              </a:defRPr>
            </a:pPr>
            <a:r>
              <a:rPr cap="all" spc="200" sz="2000">
                <a:solidFill>
                  <a:schemeClr val="accent1"/>
                </a:solidFill>
              </a:rPr>
              <a:t>educational leadership </a:t>
            </a:r>
          </a:p>
        </p:txBody>
      </p:sp>
      <p:grpSp>
        <p:nvGrpSpPr>
          <p:cNvPr id="122" name="Group 122" descr="https://www.scoutrfp.com/wp-content/uploads/2015/07/Barry-University-logo.jpg"/>
          <p:cNvGrpSpPr/>
          <p:nvPr/>
        </p:nvGrpSpPr>
        <p:grpSpPr>
          <a:xfrm>
            <a:off x="4002766" y="-18599"/>
            <a:ext cx="4635841" cy="1647827"/>
            <a:chOff x="0" y="0"/>
            <a:chExt cx="4635840" cy="1647825"/>
          </a:xfrm>
        </p:grpSpPr>
        <p:pic>
          <p:nvPicPr>
            <p:cNvPr id="120" name="image4.jpeg" descr="https://www.scoutrfp.com/wp-content/uploads/2015/07/Barry-University-logo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03200" y="203200"/>
              <a:ext cx="4229441" cy="12033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1" name="image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4635842" cy="16478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23" name="image1.t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318499" y="4013200"/>
            <a:ext cx="3860802" cy="2895600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Shape 12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>
            <p:ph type="title"/>
          </p:nvPr>
        </p:nvSpPr>
        <p:spPr>
          <a:xfrm>
            <a:off x="1522413" y="495300"/>
            <a:ext cx="9144001" cy="13716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b="1"/>
            </a:lvl1pPr>
          </a:lstStyle>
          <a:p>
            <a:pPr>
              <a:defRPr spc="0" sz="1800">
                <a:solidFill>
                  <a:srgbClr val="000000"/>
                </a:solidFill>
              </a:defRPr>
            </a:pPr>
            <a:r>
              <a:rPr spc="100" sz="3600">
                <a:solidFill>
                  <a:srgbClr val="FFFFFF"/>
                </a:solidFill>
              </a:rPr>
              <a:t>Weekly Reflections and Summary Paper (ongoing)</a:t>
            </a:r>
          </a:p>
        </p:txBody>
      </p:sp>
      <p:sp>
        <p:nvSpPr>
          <p:cNvPr id="211" name="Shape 211"/>
          <p:cNvSpPr/>
          <p:nvPr>
            <p:ph type="body" idx="1"/>
          </p:nvPr>
        </p:nvSpPr>
        <p:spPr>
          <a:xfrm>
            <a:off x="1522453" y="2120899"/>
            <a:ext cx="9134394" cy="3917308"/>
          </a:xfrm>
          <a:prstGeom prst="rect">
            <a:avLst/>
          </a:prstGeom>
          <a:solidFill>
            <a:schemeClr val="accent1">
              <a:satOff val="-43001"/>
              <a:lumOff val="-13372"/>
            </a:schemeClr>
          </a:solidFill>
          <a:ln>
            <a:solidFill>
              <a:srgbClr val="378627"/>
            </a:solidFill>
            <a:miter lim="800000"/>
          </a:ln>
        </p:spPr>
        <p:txBody>
          <a:bodyPr lIns="0" tIns="0" rIns="0" bIns="0"/>
          <a:lstStyle/>
          <a:p>
            <a:pPr lvl="2" marL="1168065" indent="-406065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FFFFFF"/>
                </a:solidFill>
              </a:rPr>
              <a:t>Summarize the weekly in-class reflections in a written paper relating them to effective professional communication processes that support sustainable, collaborative relationships through ethical communication. </a:t>
            </a:r>
            <a:endParaRPr sz="2700"/>
          </a:p>
          <a:p>
            <a:pPr lvl="2" marL="1168065" indent="-406065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FFFFFF"/>
                </a:solidFill>
              </a:rPr>
              <a:t>Typed, double spaced, Times New Roman, font size 12. </a:t>
            </a:r>
            <a:endParaRPr sz="2700"/>
          </a:p>
          <a:p>
            <a:pPr lvl="2" marL="1168065" indent="-406065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FFFFFF"/>
                </a:solidFill>
              </a:rPr>
              <a:t>Must have a cover page and reference page(s). </a:t>
            </a:r>
            <a:endParaRPr sz="2700"/>
          </a:p>
          <a:p>
            <a:pPr lvl="2" marL="1168065" indent="-406065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FFFFFF"/>
                </a:solidFill>
              </a:rPr>
              <a:t>Use APA format (refer the APA manual and page 9 of the syllabus). </a:t>
            </a:r>
            <a:endParaRPr sz="2700"/>
          </a:p>
          <a:p>
            <a:pPr lvl="2" marL="1168065" indent="-406065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FFFFFF"/>
                </a:solidFill>
              </a:rPr>
              <a:t>Bring a copy to class for discussion. </a:t>
            </a:r>
          </a:p>
        </p:txBody>
      </p:sp>
      <p:pic>
        <p:nvPicPr>
          <p:cNvPr id="212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5662" y="176401"/>
            <a:ext cx="2326597" cy="660930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Shape 21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>
            <p:ph type="title"/>
          </p:nvPr>
        </p:nvSpPr>
        <p:spPr>
          <a:xfrm>
            <a:off x="-2495552" y="2307165"/>
            <a:ext cx="9144004" cy="1371603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defRPr b="1" spc="0" sz="1800">
                <a:solidFill>
                  <a:srgbClr val="000000"/>
                </a:solidFill>
              </a:defRPr>
            </a:pPr>
            <a:r>
              <a:rPr spc="100" sz="3600">
                <a:solidFill>
                  <a:srgbClr val="FFFFFF"/>
                </a:solidFill>
              </a:rPr>
              <a:t>Remind</a:t>
            </a:r>
          </a:p>
          <a:p>
            <a:pPr algn="ctr">
              <a:defRPr b="1" spc="0" sz="1800">
                <a:solidFill>
                  <a:srgbClr val="000000"/>
                </a:solidFill>
              </a:defRPr>
            </a:pPr>
            <a:r>
              <a:rPr spc="100" sz="3600">
                <a:solidFill>
                  <a:srgbClr val="FFFFFF"/>
                </a:solidFill>
              </a:rPr>
              <a:t>App</a:t>
            </a:r>
          </a:p>
        </p:txBody>
      </p:sp>
      <p:pic>
        <p:nvPicPr>
          <p:cNvPr id="216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5662" y="176401"/>
            <a:ext cx="2326597" cy="6609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image5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89126" y="261225"/>
            <a:ext cx="3252819" cy="643133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0" name="Group 220"/>
          <p:cNvGrpSpPr/>
          <p:nvPr/>
        </p:nvGrpSpPr>
        <p:grpSpPr>
          <a:xfrm>
            <a:off x="4819649" y="1655233"/>
            <a:ext cx="2073013" cy="3716868"/>
            <a:chOff x="0" y="0"/>
            <a:chExt cx="2073011" cy="3716866"/>
          </a:xfrm>
        </p:grpSpPr>
        <p:sp>
          <p:nvSpPr>
            <p:cNvPr id="218" name="Shape 218"/>
            <p:cNvSpPr/>
            <p:nvPr/>
          </p:nvSpPr>
          <p:spPr>
            <a:xfrm>
              <a:off x="-1" y="0"/>
              <a:ext cx="2073013" cy="3716867"/>
            </a:xfrm>
            <a:prstGeom prst="rect">
              <a:avLst/>
            </a:prstGeom>
            <a:solidFill>
              <a:schemeClr val="accent1">
                <a:lumOff val="8284"/>
              </a:schemeClr>
            </a:solidFill>
            <a:ln w="12700" cap="flat">
              <a:solidFill>
                <a:srgbClr val="378627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219" name="Shape 219"/>
            <p:cNvSpPr/>
            <p:nvPr/>
          </p:nvSpPr>
          <p:spPr>
            <a:xfrm>
              <a:off x="-1" y="588433"/>
              <a:ext cx="2073013" cy="2540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algn="ctr">
                <a:defRPr>
                  <a:latin typeface="Corbel"/>
                  <a:ea typeface="Corbel"/>
                  <a:cs typeface="Corbel"/>
                  <a:sym typeface="Corbel"/>
                </a:defRPr>
              </a:pPr>
              <a:r>
                <a:rPr sz="2200"/>
                <a:t>Enter this number </a:t>
              </a:r>
              <a:endParaRPr sz="2200"/>
            </a:p>
            <a:p>
              <a:pPr algn="ctr">
                <a:defRPr>
                  <a:latin typeface="Corbel"/>
                  <a:ea typeface="Corbel"/>
                  <a:cs typeface="Corbel"/>
                  <a:sym typeface="Corbel"/>
                </a:defRPr>
              </a:pPr>
              <a:r>
                <a:rPr sz="2200">
                  <a:solidFill>
                    <a:srgbClr val="FFFFFF"/>
                  </a:solidFill>
                </a:rPr>
                <a:t>81010</a:t>
              </a:r>
              <a:endParaRPr sz="2200">
                <a:solidFill>
                  <a:srgbClr val="FFFFFF"/>
                </a:solidFill>
              </a:endParaRPr>
            </a:p>
            <a:p>
              <a:pPr algn="ctr">
                <a:defRPr>
                  <a:latin typeface="Corbel"/>
                  <a:ea typeface="Corbel"/>
                  <a:cs typeface="Corbel"/>
                  <a:sym typeface="Corbel"/>
                </a:defRPr>
              </a:pPr>
              <a:endParaRPr sz="2200">
                <a:solidFill>
                  <a:srgbClr val="FFFFFF"/>
                </a:solidFill>
              </a:endParaRPr>
            </a:p>
            <a:p>
              <a:pPr algn="ctr">
                <a:defRPr>
                  <a:latin typeface="Corbel"/>
                  <a:ea typeface="Corbel"/>
                  <a:cs typeface="Corbel"/>
                  <a:sym typeface="Corbel"/>
                </a:defRPr>
              </a:pPr>
              <a:endParaRPr sz="2200">
                <a:solidFill>
                  <a:srgbClr val="FFFFFF"/>
                </a:solidFill>
              </a:endParaRPr>
            </a:p>
            <a:p>
              <a:pPr algn="ctr">
                <a:defRPr>
                  <a:latin typeface="Corbel"/>
                  <a:ea typeface="Corbel"/>
                  <a:cs typeface="Corbel"/>
                  <a:sym typeface="Corbel"/>
                </a:defRPr>
              </a:pPr>
              <a:endParaRPr sz="2200">
                <a:solidFill>
                  <a:srgbClr val="FFFFFF"/>
                </a:solidFill>
              </a:endParaRPr>
            </a:p>
            <a:p>
              <a:pPr algn="ctr">
                <a:defRPr>
                  <a:latin typeface="Corbel"/>
                  <a:ea typeface="Corbel"/>
                  <a:cs typeface="Corbel"/>
                  <a:sym typeface="Corbel"/>
                </a:defRPr>
              </a:pPr>
              <a:endParaRPr sz="2200">
                <a:solidFill>
                  <a:srgbClr val="FFFFFF"/>
                </a:solidFill>
              </a:endParaRPr>
            </a:p>
            <a:p>
              <a:pPr algn="ctr">
                <a:defRPr>
                  <a:latin typeface="Corbel"/>
                  <a:ea typeface="Corbel"/>
                  <a:cs typeface="Corbel"/>
                  <a:sym typeface="Corbel"/>
                </a:defRPr>
              </a:pPr>
              <a:r>
                <a:rPr sz="2200"/>
                <a:t>Text this message </a:t>
              </a:r>
              <a:endParaRPr sz="2200"/>
            </a:p>
            <a:p>
              <a:pPr algn="ctr">
                <a:defRPr>
                  <a:latin typeface="Corbel"/>
                  <a:ea typeface="Corbel"/>
                  <a:cs typeface="Corbel"/>
                  <a:sym typeface="Corbel"/>
                </a:defRPr>
              </a:pPr>
              <a:r>
                <a:rPr sz="2200">
                  <a:solidFill>
                    <a:srgbClr val="FFFFFF"/>
                  </a:solidFill>
                </a:rPr>
                <a:t>@ethicsandc</a:t>
              </a:r>
            </a:p>
          </p:txBody>
        </p:sp>
      </p:grpSp>
      <p:sp>
        <p:nvSpPr>
          <p:cNvPr id="221" name="Shape 22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>
            <p:ph type="title"/>
          </p:nvPr>
        </p:nvSpPr>
        <p:spPr>
          <a:xfrm>
            <a:off x="1509713" y="673099"/>
            <a:ext cx="9144001" cy="1840047"/>
          </a:xfrm>
          <a:prstGeom prst="rect">
            <a:avLst/>
          </a:prstGeom>
        </p:spPr>
        <p:txBody>
          <a:bodyPr/>
          <a:lstStyle/>
          <a:p>
            <a:pPr algn="ctr" defTabSz="786383">
              <a:defRPr b="1" spc="0"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Individual Activity: </a:t>
            </a:r>
            <a:endParaRPr spc="86" sz="3000"/>
          </a:p>
          <a:p>
            <a:pPr algn="ctr" defTabSz="786383">
              <a:defRPr b="1" spc="0" sz="1800">
                <a:solidFill>
                  <a:srgbClr val="000000"/>
                </a:solidFill>
              </a:defRPr>
            </a:pPr>
            <a:endParaRPr spc="86" sz="3000"/>
          </a:p>
          <a:p>
            <a:pPr algn="ctr" defTabSz="786383">
              <a:defRPr b="1" spc="0"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William Cecil Golden (WCG) School Leadership Development Program </a:t>
            </a:r>
          </a:p>
        </p:txBody>
      </p:sp>
      <p:sp>
        <p:nvSpPr>
          <p:cNvPr id="224" name="Shape 224"/>
          <p:cNvSpPr/>
          <p:nvPr>
            <p:ph type="body" sz="half" idx="1"/>
          </p:nvPr>
        </p:nvSpPr>
        <p:spPr>
          <a:xfrm>
            <a:off x="1522412" y="2870199"/>
            <a:ext cx="9134393" cy="3209597"/>
          </a:xfrm>
          <a:prstGeom prst="rect">
            <a:avLst/>
          </a:prstGeom>
          <a:solidFill>
            <a:schemeClr val="accent2">
              <a:lumOff val="-9333"/>
            </a:schemeClr>
          </a:solidFill>
        </p:spPr>
        <p:txBody>
          <a:bodyPr lIns="0" tIns="0" rIns="0" bIns="0"/>
          <a:lstStyle/>
          <a:p>
            <a:pPr marL="298450" indent="-29845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Register for the WCG. </a:t>
            </a:r>
            <a:endParaRPr sz="2400">
              <a:solidFill>
                <a:srgbClr val="FFFFFF"/>
              </a:solidFill>
            </a:endParaRPr>
          </a:p>
          <a:p>
            <a:pPr marL="298450" indent="-29845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Take the self-assessment. </a:t>
            </a:r>
            <a:endParaRPr sz="2400">
              <a:solidFill>
                <a:srgbClr val="FFFFFF"/>
              </a:solidFill>
            </a:endParaRPr>
          </a:p>
          <a:p>
            <a:pPr marL="298450" indent="-29845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Determine your strengths and areas of growth in the WCG.</a:t>
            </a:r>
            <a:endParaRPr sz="2400">
              <a:solidFill>
                <a:srgbClr val="FFFFFF"/>
              </a:solidFill>
            </a:endParaRPr>
          </a:p>
          <a:p>
            <a:pPr marL="298450" indent="-29845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Documentation for completion modules and work for the 10 Principal Leadership Standards. </a:t>
            </a:r>
            <a:endParaRPr sz="2400">
              <a:solidFill>
                <a:srgbClr val="FFFFFF"/>
              </a:solidFill>
            </a:endParaRPr>
          </a:p>
          <a:p>
            <a:pPr marL="298450" indent="-29845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Website: </a:t>
            </a:r>
            <a:r>
              <a:rPr sz="24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www.FloridaSchoolLeaders.org</a:t>
            </a:r>
          </a:p>
        </p:txBody>
      </p:sp>
      <p:pic>
        <p:nvPicPr>
          <p:cNvPr id="225" name="image3.png" descr="http://neo-cdn.stretchinternet.com/fdxVvj/header/barry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60162" y="214501"/>
            <a:ext cx="2326597" cy="660930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Shape 22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/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>
              <a:defRPr spc="0" sz="1800">
                <a:solidFill>
                  <a:srgbClr val="000000"/>
                </a:solidFill>
              </a:defRPr>
            </a:pPr>
            <a:r>
              <a:rPr spc="100" sz="3600">
                <a:solidFill>
                  <a:srgbClr val="FFFFFF"/>
                </a:solidFill>
              </a:rPr>
              <a:t>In-Basket Activity </a:t>
            </a:r>
          </a:p>
        </p:txBody>
      </p:sp>
      <p:sp>
        <p:nvSpPr>
          <p:cNvPr id="229" name="Shape 229"/>
          <p:cNvSpPr/>
          <p:nvPr>
            <p:ph type="body" idx="1"/>
          </p:nvPr>
        </p:nvSpPr>
        <p:spPr>
          <a:xfrm>
            <a:off x="2043111" y="1904999"/>
            <a:ext cx="9134394" cy="4114802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i="1" sz="3300">
                <a:solidFill>
                  <a:srgbClr val="FFFFFF"/>
                </a:solidFill>
              </a:rPr>
              <a:t>If you have a GREEN folder with your course syllabus, your role in the activity is an elementary School Principal. You can select ONE Assistant Principal with a RED or ORANGE folder. </a:t>
            </a:r>
            <a:endParaRPr i="1" sz="3300"/>
          </a:p>
          <a:p>
            <a:pPr marL="0" indent="0" algn="ctr">
              <a:buSzTx/>
              <a:buNone/>
              <a:defRPr sz="1800">
                <a:solidFill>
                  <a:srgbClr val="000000"/>
                </a:solidFill>
              </a:defRPr>
            </a:pPr>
            <a:endParaRPr i="1" sz="3300"/>
          </a:p>
          <a:p>
            <a:pPr marL="0" indent="0" algn="ctr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i="1" sz="3300">
                <a:solidFill>
                  <a:srgbClr val="FFFFFF"/>
                </a:solidFill>
              </a:rPr>
              <a:t>If you have a BLUE folder, you are a middle or high School Principal.  You can select up to 3 Assistant Principals with a RED or ORANGE folder.  </a:t>
            </a:r>
          </a:p>
        </p:txBody>
      </p:sp>
      <p:pic>
        <p:nvPicPr>
          <p:cNvPr id="230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60162" y="214501"/>
            <a:ext cx="2326597" cy="66093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3" name="Group 233"/>
          <p:cNvGrpSpPr/>
          <p:nvPr/>
        </p:nvGrpSpPr>
        <p:grpSpPr>
          <a:xfrm>
            <a:off x="165099" y="1968500"/>
            <a:ext cx="1603113" cy="1270000"/>
            <a:chOff x="0" y="0"/>
            <a:chExt cx="1603111" cy="1270000"/>
          </a:xfrm>
        </p:grpSpPr>
        <p:sp>
          <p:nvSpPr>
            <p:cNvPr id="231" name="Shape 231"/>
            <p:cNvSpPr/>
            <p:nvPr/>
          </p:nvSpPr>
          <p:spPr>
            <a:xfrm>
              <a:off x="-1" y="0"/>
              <a:ext cx="1603113" cy="1270000"/>
            </a:xfrm>
            <a:prstGeom prst="rect">
              <a:avLst/>
            </a:prstGeom>
            <a:solidFill>
              <a:schemeClr val="accent2"/>
            </a:solidFill>
            <a:ln w="12700" cap="flat">
              <a:solidFill>
                <a:srgbClr val="378627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232" name="Shape 232"/>
            <p:cNvSpPr/>
            <p:nvPr/>
          </p:nvSpPr>
          <p:spPr>
            <a:xfrm>
              <a:off x="-1" y="322580"/>
              <a:ext cx="1603113" cy="6248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Corbel"/>
                  <a:ea typeface="Corbel"/>
                  <a:cs typeface="Corbel"/>
                  <a:sym typeface="Corbel"/>
                </a:defRPr>
              </a:lvl1pPr>
            </a:lstStyle>
            <a:p>
              <a:pPr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ELEMENTARY  PRINCIPAL</a:t>
              </a:r>
            </a:p>
          </p:txBody>
        </p:sp>
      </p:grpSp>
      <p:grpSp>
        <p:nvGrpSpPr>
          <p:cNvPr id="236" name="Group 236"/>
          <p:cNvGrpSpPr/>
          <p:nvPr/>
        </p:nvGrpSpPr>
        <p:grpSpPr>
          <a:xfrm>
            <a:off x="165099" y="4622800"/>
            <a:ext cx="1603113" cy="1270000"/>
            <a:chOff x="0" y="0"/>
            <a:chExt cx="1603111" cy="1270000"/>
          </a:xfrm>
        </p:grpSpPr>
        <p:sp>
          <p:nvSpPr>
            <p:cNvPr id="234" name="Shape 234"/>
            <p:cNvSpPr/>
            <p:nvPr/>
          </p:nvSpPr>
          <p:spPr>
            <a:xfrm>
              <a:off x="-1" y="0"/>
              <a:ext cx="1603113" cy="1270000"/>
            </a:xfrm>
            <a:prstGeom prst="rect">
              <a:avLst/>
            </a:prstGeom>
            <a:solidFill>
              <a:schemeClr val="accent1">
                <a:satOff val="-43001"/>
                <a:lumOff val="-13372"/>
              </a:schemeClr>
            </a:solidFill>
            <a:ln w="12700" cap="flat">
              <a:solidFill>
                <a:srgbClr val="378627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235" name="Shape 235"/>
            <p:cNvSpPr/>
            <p:nvPr/>
          </p:nvSpPr>
          <p:spPr>
            <a:xfrm>
              <a:off x="-1" y="368300"/>
              <a:ext cx="1603113" cy="533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Corbel"/>
                  <a:ea typeface="Corbel"/>
                  <a:cs typeface="Corbel"/>
                  <a:sym typeface="Corbel"/>
                </a:defRPr>
              </a:lvl1pPr>
            </a:lstStyle>
            <a:p>
              <a:pPr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MIDDLE/HIGH  PRINCIPAL</a:t>
              </a:r>
            </a:p>
          </p:txBody>
        </p:sp>
      </p:grpSp>
      <p:pic>
        <p:nvPicPr>
          <p:cNvPr id="237" name="image6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8750" y="2646319"/>
            <a:ext cx="1615811" cy="1152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image6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8750" y="5406452"/>
            <a:ext cx="1615811" cy="1152614"/>
          </a:xfrm>
          <a:prstGeom prst="rect">
            <a:avLst/>
          </a:prstGeom>
          <a:ln w="12700">
            <a:miter lim="400000"/>
          </a:ln>
        </p:spPr>
      </p:pic>
      <p:sp>
        <p:nvSpPr>
          <p:cNvPr id="239" name="Shape 239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/>
          <p:nvPr>
            <p:ph type="title"/>
          </p:nvPr>
        </p:nvSpPr>
        <p:spPr>
          <a:xfrm>
            <a:off x="146008" y="-140835"/>
            <a:ext cx="9144001" cy="1371603"/>
          </a:xfrm>
          <a:prstGeom prst="rect">
            <a:avLst/>
          </a:prstGeom>
        </p:spPr>
        <p:txBody>
          <a:bodyPr/>
          <a:lstStyle>
            <a:lvl1pPr algn="ctr">
              <a:defRPr b="1"/>
            </a:lvl1pPr>
          </a:lstStyle>
          <a:p>
            <a:pPr>
              <a:defRPr spc="0" sz="1800">
                <a:solidFill>
                  <a:srgbClr val="000000"/>
                </a:solidFill>
              </a:defRPr>
            </a:pPr>
            <a:r>
              <a:rPr spc="100" sz="3600">
                <a:solidFill>
                  <a:srgbClr val="FFFFFF"/>
                </a:solidFill>
              </a:rPr>
              <a:t>In-Basket Activity </a:t>
            </a:r>
          </a:p>
        </p:txBody>
      </p:sp>
      <p:sp>
        <p:nvSpPr>
          <p:cNvPr id="242" name="Shape 242"/>
          <p:cNvSpPr/>
          <p:nvPr>
            <p:ph type="body" idx="1"/>
          </p:nvPr>
        </p:nvSpPr>
        <p:spPr>
          <a:xfrm>
            <a:off x="112712" y="1422398"/>
            <a:ext cx="9134393" cy="5314822"/>
          </a:xfrm>
          <a:prstGeom prst="rect">
            <a:avLst/>
          </a:prstGeom>
          <a:solidFill>
            <a:schemeClr val="accent5"/>
          </a:solidFill>
        </p:spPr>
        <p:txBody>
          <a:bodyPr lIns="0" tIns="0" rIns="0" bIns="0"/>
          <a:lstStyle/>
          <a:p>
            <a:pPr marL="0" indent="0" algn="ctr" defTabSz="365759">
              <a:spcBef>
                <a:spcPts val="7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i="1" sz="2500">
                <a:solidFill>
                  <a:srgbClr val="FFFFFF"/>
                </a:solidFill>
              </a:rPr>
              <a:t>Using the Code of Ethics of the Education Profession in Florida and the Florida Principal Leadership Standards, examine the assigned scenario. </a:t>
            </a:r>
            <a:endParaRPr i="1" sz="2500"/>
          </a:p>
          <a:p>
            <a:pPr marL="0" indent="0" algn="ctr" defTabSz="365759">
              <a:spcBef>
                <a:spcPts val="7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i="1" sz="2500"/>
          </a:p>
          <a:p>
            <a:pPr marL="0" indent="0" defTabSz="365759">
              <a:spcBef>
                <a:spcPts val="7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i="1" sz="2500">
                <a:solidFill>
                  <a:srgbClr val="FFFFFF"/>
                </a:solidFill>
              </a:rPr>
              <a:t>1. What possible issues/concerns might this scenario raise?</a:t>
            </a:r>
            <a:endParaRPr i="1" sz="2500"/>
          </a:p>
          <a:p>
            <a:pPr marL="0" indent="0" defTabSz="365759">
              <a:spcBef>
                <a:spcPts val="7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i="1" sz="2500">
                <a:solidFill>
                  <a:srgbClr val="FFFFFF"/>
                </a:solidFill>
              </a:rPr>
              <a:t>2. How could this situation become a violation of the law, the “Code” or other school/district policies?</a:t>
            </a:r>
            <a:endParaRPr i="1" sz="2500"/>
          </a:p>
          <a:p>
            <a:pPr marL="0" indent="0" defTabSz="365759">
              <a:spcBef>
                <a:spcPts val="7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i="1" sz="2500">
                <a:solidFill>
                  <a:srgbClr val="FFFFFF"/>
                </a:solidFill>
              </a:rPr>
              <a:t>3. In this situation, what are some potential negative consequences for the teacher/administrator, for the students and the school community?</a:t>
            </a:r>
            <a:endParaRPr i="1" sz="2500"/>
          </a:p>
          <a:p>
            <a:pPr marL="0" indent="0" defTabSz="365759">
              <a:spcBef>
                <a:spcPts val="7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i="1" sz="2500">
                <a:solidFill>
                  <a:srgbClr val="FFFFFF"/>
                </a:solidFill>
              </a:rPr>
              <a:t>4. What responses/actions will result in a more positive outcome and/or what proactive measures might be considered?</a:t>
            </a:r>
            <a:endParaRPr i="1" sz="2500"/>
          </a:p>
          <a:p>
            <a:pPr marL="0" indent="0" algn="ctr" defTabSz="365759">
              <a:spcBef>
                <a:spcPts val="7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i="1" sz="2500"/>
          </a:p>
          <a:p>
            <a:pPr marL="0" indent="0" algn="ctr" defTabSz="365759">
              <a:spcBef>
                <a:spcPts val="7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i="1" sz="2500">
                <a:solidFill>
                  <a:srgbClr val="FFFFFF"/>
                </a:solidFill>
              </a:rPr>
              <a:t>Principals, be ready to share out in 10 minutes!</a:t>
            </a:r>
          </a:p>
        </p:txBody>
      </p:sp>
      <p:pic>
        <p:nvPicPr>
          <p:cNvPr id="243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60162" y="214501"/>
            <a:ext cx="2326597" cy="6609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4" name="image7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55246" y="2834719"/>
            <a:ext cx="2976236" cy="2232177"/>
          </a:xfrm>
          <a:prstGeom prst="rect">
            <a:avLst/>
          </a:prstGeom>
          <a:ln w="12700">
            <a:miter lim="400000"/>
          </a:ln>
        </p:spPr>
      </p:pic>
      <p:sp>
        <p:nvSpPr>
          <p:cNvPr id="245" name="Shape 245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/>
          <p:nvPr>
            <p:ph type="title"/>
          </p:nvPr>
        </p:nvSpPr>
        <p:spPr>
          <a:xfrm>
            <a:off x="1624013" y="-203200"/>
            <a:ext cx="9144001" cy="13716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b="1"/>
            </a:lvl1pPr>
          </a:lstStyle>
          <a:p>
            <a:pPr/>
            <a:r>
              <a:t>Consider the ethical implications</a:t>
            </a:r>
          </a:p>
        </p:txBody>
      </p:sp>
      <p:sp>
        <p:nvSpPr>
          <p:cNvPr id="248" name="Shape 248"/>
          <p:cNvSpPr/>
          <p:nvPr>
            <p:ph type="body" sz="half" idx="1"/>
          </p:nvPr>
        </p:nvSpPr>
        <p:spPr>
          <a:xfrm>
            <a:off x="6618495" y="1407497"/>
            <a:ext cx="4384301" cy="5281312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/>
          <a:lstStyle/>
          <a:p>
            <a:pPr marL="427787" indent="-427787">
              <a:buClr>
                <a:srgbClr val="040200"/>
              </a:buClr>
              <a:buFontTx/>
              <a:defRPr b="1">
                <a:solidFill>
                  <a:srgbClr val="040200"/>
                </a:solidFill>
              </a:defRPr>
            </a:pPr>
            <a:r>
              <a:t>Florida Principal Who Smoked Pot With Student Resigned From Previous School During Investigation   </a:t>
            </a:r>
          </a:p>
          <a:p>
            <a:pPr marL="427787" indent="-427787">
              <a:buClr>
                <a:srgbClr val="040200"/>
              </a:buClr>
              <a:buFontTx/>
              <a:defRPr>
                <a:solidFill>
                  <a:srgbClr val="040200"/>
                </a:solidFill>
              </a:defRPr>
            </a:pPr>
            <a:r>
              <a:t>May 12, 2015</a:t>
            </a:r>
          </a:p>
          <a:p>
            <a:pPr marL="427787" indent="-427787">
              <a:buClr>
                <a:srgbClr val="040200"/>
              </a:buClr>
              <a:buFontTx/>
              <a:defRPr>
                <a:solidFill>
                  <a:srgbClr val="040200"/>
                </a:solidFill>
              </a:defRPr>
            </a:pPr>
            <a:r>
              <a:t>Krista Morton</a:t>
            </a:r>
            <a:r>
              <a:t>, Principal, Mavericks High School </a:t>
            </a:r>
          </a:p>
          <a:p>
            <a:pPr marL="427787" indent="-427787">
              <a:buClr>
                <a:srgbClr val="040200"/>
              </a:buClr>
              <a:buFontTx/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defRPr>
            </a:pPr>
            <a:r>
              <a:rPr>
                <a:hlinkClick r:id="rId2" invalidUrl="" action="" tgtFrame="" tooltip="" history="1" highlightClick="0" endSnd="0"/>
              </a:rPr>
              <a:t>http://www.nydailynews.com/news/national/florida-principal-smoked-student-prior-scandal-article-1.2218904</a:t>
            </a:r>
          </a:p>
        </p:txBody>
      </p:sp>
      <p:pic>
        <p:nvPicPr>
          <p:cNvPr id="249" name="image3.png" descr="http://neo-cdn.stretchinternet.com/fdxVvj/header/barry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85662" y="176401"/>
            <a:ext cx="2326601" cy="660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pasted-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59530" y="1355877"/>
            <a:ext cx="3953553" cy="5281312"/>
          </a:xfrm>
          <a:prstGeom prst="rect">
            <a:avLst/>
          </a:prstGeom>
          <a:ln w="12700">
            <a:solidFill>
              <a:srgbClr val="DDDDDD"/>
            </a:solidFill>
            <a:miter lim="400000"/>
          </a:ln>
        </p:spPr>
      </p:pic>
      <p:sp>
        <p:nvSpPr>
          <p:cNvPr id="251" name="Shape 25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/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/>
          <a:lstStyle>
            <a:lvl1pPr algn="ctr">
              <a:defRPr b="1"/>
            </a:lvl1pPr>
          </a:lstStyle>
          <a:p>
            <a:pPr>
              <a:defRPr spc="0" sz="1800">
                <a:solidFill>
                  <a:srgbClr val="000000"/>
                </a:solidFill>
              </a:defRPr>
            </a:pPr>
            <a:r>
              <a:rPr spc="100" sz="3600">
                <a:solidFill>
                  <a:srgbClr val="FFFFFF"/>
                </a:solidFill>
              </a:rPr>
              <a:t>Wrap Up</a:t>
            </a:r>
          </a:p>
        </p:txBody>
      </p:sp>
      <p:sp>
        <p:nvSpPr>
          <p:cNvPr id="254" name="Shape 254"/>
          <p:cNvSpPr/>
          <p:nvPr>
            <p:ph type="body" idx="1"/>
          </p:nvPr>
        </p:nvSpPr>
        <p:spPr>
          <a:xfrm>
            <a:off x="587126" y="1904999"/>
            <a:ext cx="10069680" cy="4114802"/>
          </a:xfrm>
          <a:prstGeom prst="rect">
            <a:avLst/>
          </a:prstGeom>
        </p:spPr>
        <p:txBody>
          <a:bodyPr/>
          <a:lstStyle/>
          <a:p>
            <a:pPr marL="547034" indent="-547034" defTabSz="877822">
              <a:spcBef>
                <a:spcPts val="1700"/>
              </a:spcBef>
              <a:buClr>
                <a:srgbClr val="FFFFFF"/>
              </a:buClr>
              <a:buFontTx/>
              <a:defRPr sz="1800">
                <a:solidFill>
                  <a:srgbClr val="000000"/>
                </a:solidFill>
              </a:defRPr>
            </a:pPr>
            <a:r>
              <a:rPr i="1" sz="3100">
                <a:solidFill>
                  <a:srgbClr val="FFFFFF"/>
                </a:solidFill>
              </a:rPr>
              <a:t>Review </a:t>
            </a:r>
            <a:endParaRPr i="1" sz="3100">
              <a:solidFill>
                <a:srgbClr val="FFFFFF"/>
              </a:solidFill>
            </a:endParaRPr>
          </a:p>
          <a:p>
            <a:pPr marL="547034" indent="-547034" defTabSz="877822">
              <a:spcBef>
                <a:spcPts val="1700"/>
              </a:spcBef>
              <a:buClr>
                <a:srgbClr val="FFFFFF"/>
              </a:buClr>
              <a:buFontTx/>
              <a:defRPr sz="1800">
                <a:solidFill>
                  <a:srgbClr val="000000"/>
                </a:solidFill>
              </a:defRPr>
            </a:pPr>
            <a:r>
              <a:rPr i="1" sz="3100">
                <a:solidFill>
                  <a:srgbClr val="FFFFFF"/>
                </a:solidFill>
              </a:rPr>
              <a:t>Readings - BWW Chapter 2, Ethics Chapter 2</a:t>
            </a:r>
            <a:endParaRPr i="1" sz="3100"/>
          </a:p>
          <a:p>
            <a:pPr marL="547034" indent="-547034" defTabSz="877822">
              <a:spcBef>
                <a:spcPts val="1700"/>
              </a:spcBef>
              <a:buClr>
                <a:srgbClr val="FFFFFF"/>
              </a:buClr>
              <a:buFontTx/>
              <a:defRPr sz="1800">
                <a:solidFill>
                  <a:srgbClr val="000000"/>
                </a:solidFill>
              </a:defRPr>
            </a:pPr>
            <a:r>
              <a:rPr i="1" sz="3100">
                <a:solidFill>
                  <a:srgbClr val="FFFFFF"/>
                </a:solidFill>
              </a:rPr>
              <a:t>Next week: </a:t>
            </a:r>
            <a:endParaRPr i="1" sz="3100"/>
          </a:p>
          <a:p>
            <a:pPr lvl="1" marL="912794" indent="-547034" defTabSz="877822">
              <a:spcBef>
                <a:spcPts val="1700"/>
              </a:spcBef>
              <a:buClr>
                <a:srgbClr val="FFFFFF"/>
              </a:buClr>
              <a:buFontTx/>
              <a:defRPr sz="1800">
                <a:solidFill>
                  <a:srgbClr val="000000"/>
                </a:solidFill>
              </a:defRPr>
            </a:pPr>
            <a:r>
              <a:rPr i="1" sz="3100">
                <a:solidFill>
                  <a:srgbClr val="FFFFFF"/>
                </a:solidFill>
              </a:rPr>
              <a:t>Work in progress (bring for formative feedback) </a:t>
            </a:r>
            <a:endParaRPr i="1" sz="3100"/>
          </a:p>
          <a:p>
            <a:pPr lvl="3" marL="1644314" indent="-547034" defTabSz="877822">
              <a:spcBef>
                <a:spcPts val="1700"/>
              </a:spcBef>
              <a:buClr>
                <a:srgbClr val="FFFFFF"/>
              </a:buClr>
              <a:buFontTx/>
              <a:defRPr sz="1800">
                <a:solidFill>
                  <a:srgbClr val="000000"/>
                </a:solidFill>
              </a:defRPr>
            </a:pPr>
            <a:r>
              <a:rPr i="1" sz="3100">
                <a:solidFill>
                  <a:srgbClr val="FFFFFF"/>
                </a:solidFill>
              </a:rPr>
              <a:t>In-Class Reflection </a:t>
            </a:r>
            <a:endParaRPr i="1" sz="3100">
              <a:solidFill>
                <a:srgbClr val="FFFFFF"/>
              </a:solidFill>
            </a:endParaRPr>
          </a:p>
          <a:p>
            <a:pPr lvl="3" marL="1644314" indent="-547034" defTabSz="877822">
              <a:spcBef>
                <a:spcPts val="1700"/>
              </a:spcBef>
              <a:buClr>
                <a:srgbClr val="FFFFFF"/>
              </a:buClr>
              <a:buFontTx/>
              <a:defRPr sz="1800">
                <a:solidFill>
                  <a:srgbClr val="000000"/>
                </a:solidFill>
              </a:defRPr>
            </a:pPr>
            <a:r>
              <a:rPr i="1" sz="3100">
                <a:solidFill>
                  <a:srgbClr val="FFFFFF"/>
                </a:solidFill>
              </a:rPr>
              <a:t>Weekly Reflections and Summary Paper </a:t>
            </a:r>
          </a:p>
        </p:txBody>
      </p:sp>
      <p:pic>
        <p:nvPicPr>
          <p:cNvPr id="255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60162" y="214501"/>
            <a:ext cx="2326597" cy="660930"/>
          </a:xfrm>
          <a:prstGeom prst="rect">
            <a:avLst/>
          </a:prstGeom>
          <a:ln w="12700">
            <a:miter lim="400000"/>
          </a:ln>
        </p:spPr>
      </p:pic>
      <p:sp>
        <p:nvSpPr>
          <p:cNvPr id="256" name="Shape 25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>
            <p:ph type="title"/>
          </p:nvPr>
        </p:nvSpPr>
        <p:spPr>
          <a:xfrm>
            <a:off x="1250908" y="-432934"/>
            <a:ext cx="9144001" cy="1371601"/>
          </a:xfrm>
          <a:prstGeom prst="rect">
            <a:avLst/>
          </a:prstGeom>
        </p:spPr>
        <p:txBody>
          <a:bodyPr/>
          <a:lstStyle>
            <a:lvl1pPr algn="ctr">
              <a:defRPr b="1"/>
            </a:lvl1pPr>
          </a:lstStyle>
          <a:p>
            <a:pPr>
              <a:defRPr spc="0" sz="1800">
                <a:solidFill>
                  <a:srgbClr val="000000"/>
                </a:solidFill>
              </a:defRPr>
            </a:pPr>
            <a:r>
              <a:rPr spc="100" sz="3600">
                <a:solidFill>
                  <a:srgbClr val="FFFFFF"/>
                </a:solidFill>
              </a:rPr>
              <a:t>References</a:t>
            </a:r>
          </a:p>
        </p:txBody>
      </p:sp>
      <p:sp>
        <p:nvSpPr>
          <p:cNvPr id="259" name="Shape 259"/>
          <p:cNvSpPr/>
          <p:nvPr>
            <p:ph type="body" idx="1"/>
          </p:nvPr>
        </p:nvSpPr>
        <p:spPr>
          <a:xfrm>
            <a:off x="1522453" y="1030286"/>
            <a:ext cx="9134394" cy="5726364"/>
          </a:xfrm>
          <a:prstGeom prst="rect">
            <a:avLst/>
          </a:prstGeom>
        </p:spPr>
        <p:txBody>
          <a:bodyPr/>
          <a:lstStyle/>
          <a:p>
            <a:pPr marL="0" indent="0" defTabSz="526877">
              <a:spcBef>
                <a:spcPts val="1000"/>
              </a:spcBef>
              <a:buSzTx/>
              <a:buNone/>
              <a:defRPr sz="1548">
                <a:solidFill>
                  <a:srgbClr val="000000"/>
                </a:solidFill>
              </a:defRPr>
            </a:pPr>
            <a:r>
              <a:rPr sz="1720">
                <a:solidFill>
                  <a:srgbClr val="FFFFFF"/>
                </a:solidFill>
              </a:rPr>
              <a:t>APA (2010). </a:t>
            </a:r>
            <a:r>
              <a:rPr i="1" sz="1720">
                <a:solidFill>
                  <a:srgbClr val="FFFFFF"/>
                </a:solidFill>
              </a:rPr>
              <a:t>Publication manual of the American Psychological Association       </a:t>
            </a:r>
            <a:endParaRPr i="1" sz="1720">
              <a:solidFill>
                <a:srgbClr val="FFFFFF"/>
              </a:solidFill>
            </a:endParaRPr>
          </a:p>
          <a:p>
            <a:pPr lvl="1" marL="0" indent="378720" defTabSz="526877">
              <a:spcBef>
                <a:spcPts val="1000"/>
              </a:spcBef>
              <a:buSzTx/>
              <a:buNone/>
              <a:defRPr sz="1548">
                <a:solidFill>
                  <a:srgbClr val="000000"/>
                </a:solidFill>
              </a:defRPr>
            </a:pPr>
            <a:r>
              <a:rPr sz="1720">
                <a:solidFill>
                  <a:srgbClr val="FFFFFF"/>
                </a:solidFill>
              </a:rPr>
              <a:t>(6th ed.). Washington, DC: American Psychological Association. </a:t>
            </a:r>
            <a:endParaRPr sz="1720"/>
          </a:p>
          <a:p>
            <a:pPr lvl="2" marL="0" indent="263438" defTabSz="526877">
              <a:spcBef>
                <a:spcPts val="1000"/>
              </a:spcBef>
              <a:buSzTx/>
              <a:buNone/>
              <a:defRPr sz="1548">
                <a:solidFill>
                  <a:srgbClr val="000000"/>
                </a:solidFill>
              </a:defRPr>
            </a:pPr>
            <a:endParaRPr sz="1720"/>
          </a:p>
          <a:p>
            <a:pPr marL="0" indent="0" defTabSz="526877">
              <a:spcBef>
                <a:spcPts val="1000"/>
              </a:spcBef>
              <a:buSzTx/>
              <a:buNone/>
              <a:defRPr sz="1548">
                <a:solidFill>
                  <a:srgbClr val="000000"/>
                </a:solidFill>
              </a:defRPr>
            </a:pPr>
            <a:r>
              <a:rPr sz="1720">
                <a:solidFill>
                  <a:srgbClr val="FFFFFF"/>
                </a:solidFill>
              </a:rPr>
              <a:t>Berko, R., Wolvin, A., &amp; Wolvin, D. &amp; Aitken, J. (2012).  The human communication process.  </a:t>
            </a:r>
            <a:endParaRPr sz="1720">
              <a:solidFill>
                <a:srgbClr val="FFFFFF"/>
              </a:solidFill>
            </a:endParaRPr>
          </a:p>
          <a:p>
            <a:pPr lvl="1" marL="0" indent="378720" defTabSz="526877">
              <a:spcBef>
                <a:spcPts val="1000"/>
              </a:spcBef>
              <a:buSzTx/>
              <a:buNone/>
              <a:defRPr sz="1548">
                <a:solidFill>
                  <a:srgbClr val="000000"/>
                </a:solidFill>
              </a:defRPr>
            </a:pPr>
            <a:r>
              <a:rPr sz="1720">
                <a:solidFill>
                  <a:srgbClr val="FFFFFF"/>
                </a:solidFill>
              </a:rPr>
              <a:t>In K. Bowers &amp; M. Mashburn (Eds.), </a:t>
            </a:r>
            <a:r>
              <a:rPr i="1" sz="1720">
                <a:solidFill>
                  <a:srgbClr val="FFFFFF"/>
                </a:solidFill>
              </a:rPr>
              <a:t>Communicating: A social, cultural and career focus</a:t>
            </a:r>
            <a:r>
              <a:rPr sz="1720">
                <a:solidFill>
                  <a:srgbClr val="FFFFFF"/>
                </a:solidFill>
              </a:rPr>
              <a:t> (12th ed.)</a:t>
            </a:r>
            <a:r>
              <a:rPr i="1" sz="1720">
                <a:solidFill>
                  <a:srgbClr val="FFFFFF"/>
                </a:solidFill>
              </a:rPr>
              <a:t> </a:t>
            </a:r>
            <a:r>
              <a:rPr sz="1720">
                <a:solidFill>
                  <a:srgbClr val="FFFFFF"/>
                </a:solidFill>
              </a:rPr>
              <a:t>(pp. 1-33). Boston, MA: Pearson. </a:t>
            </a:r>
            <a:endParaRPr sz="1720">
              <a:solidFill>
                <a:srgbClr val="FFFFFF"/>
              </a:solidFill>
            </a:endParaRPr>
          </a:p>
          <a:p>
            <a:pPr lvl="1" marL="0" indent="378720" defTabSz="526877">
              <a:spcBef>
                <a:spcPts val="1000"/>
              </a:spcBef>
              <a:buSzTx/>
              <a:buNone/>
              <a:defRPr sz="1548">
                <a:solidFill>
                  <a:srgbClr val="000000"/>
                </a:solidFill>
              </a:defRPr>
            </a:pPr>
            <a:endParaRPr sz="1720">
              <a:solidFill>
                <a:srgbClr val="FFFFFF"/>
              </a:solidFill>
            </a:endParaRPr>
          </a:p>
          <a:p>
            <a:pPr marL="0" indent="0" defTabSz="526877">
              <a:spcBef>
                <a:spcPts val="1000"/>
              </a:spcBef>
              <a:buSzTx/>
              <a:buNone/>
              <a:defRPr sz="1548">
                <a:solidFill>
                  <a:srgbClr val="000000"/>
                </a:solidFill>
              </a:defRPr>
            </a:pPr>
            <a:r>
              <a:rPr sz="1720">
                <a:solidFill>
                  <a:srgbClr val="FFFFFF"/>
                </a:solidFill>
              </a:rPr>
              <a:t>Florida School Leaders. (2016, January). The William Cecil Golden school leadership development </a:t>
            </a:r>
            <a:endParaRPr sz="1720">
              <a:solidFill>
                <a:srgbClr val="FFFFFF"/>
              </a:solidFill>
            </a:endParaRPr>
          </a:p>
          <a:p>
            <a:pPr lvl="1" marL="0" indent="378720" defTabSz="526877">
              <a:spcBef>
                <a:spcPts val="1000"/>
              </a:spcBef>
              <a:buSzTx/>
              <a:buNone/>
              <a:defRPr sz="1548">
                <a:solidFill>
                  <a:srgbClr val="000000"/>
                </a:solidFill>
              </a:defRPr>
            </a:pPr>
            <a:r>
              <a:rPr sz="1720">
                <a:solidFill>
                  <a:srgbClr val="FFFFFF"/>
                </a:solidFill>
              </a:rPr>
              <a:t>program. Retrieved from the Florida Department of Education website https://www.floridaschoolleaders.org/</a:t>
            </a:r>
            <a:endParaRPr sz="1720">
              <a:solidFill>
                <a:srgbClr val="FFFFFF"/>
              </a:solidFill>
            </a:endParaRPr>
          </a:p>
          <a:p>
            <a:pPr lvl="1" marL="0" indent="378720" defTabSz="526877">
              <a:spcBef>
                <a:spcPts val="1000"/>
              </a:spcBef>
              <a:buSzTx/>
              <a:buNone/>
              <a:defRPr sz="1548">
                <a:solidFill>
                  <a:srgbClr val="000000"/>
                </a:solidFill>
              </a:defRPr>
            </a:pPr>
            <a:endParaRPr sz="1720">
              <a:solidFill>
                <a:srgbClr val="FFFFFF"/>
              </a:solidFill>
            </a:endParaRPr>
          </a:p>
          <a:p>
            <a:pPr marL="0" indent="0" defTabSz="526877">
              <a:spcBef>
                <a:spcPts val="1000"/>
              </a:spcBef>
              <a:buSzTx/>
              <a:buNone/>
              <a:defRPr sz="1548">
                <a:solidFill>
                  <a:srgbClr val="000000"/>
                </a:solidFill>
              </a:defRPr>
            </a:pPr>
            <a:r>
              <a:rPr sz="1720">
                <a:solidFill>
                  <a:srgbClr val="FFFFFF"/>
                </a:solidFill>
              </a:rPr>
              <a:t>Silverstein, J. (2015). Florida principal who smoked pot with student resigned from previous school during </a:t>
            </a:r>
            <a:endParaRPr sz="1720">
              <a:solidFill>
                <a:srgbClr val="FFFFFF"/>
              </a:solidFill>
            </a:endParaRPr>
          </a:p>
          <a:p>
            <a:pPr lvl="1" marL="0" indent="378720" defTabSz="526877">
              <a:spcBef>
                <a:spcPts val="1000"/>
              </a:spcBef>
              <a:buSzTx/>
              <a:buNone/>
              <a:defRPr sz="1548">
                <a:solidFill>
                  <a:srgbClr val="000000"/>
                </a:solidFill>
              </a:defRPr>
            </a:pPr>
            <a:r>
              <a:rPr sz="1720">
                <a:solidFill>
                  <a:srgbClr val="FFFFFF"/>
                </a:solidFill>
              </a:rPr>
              <a:t>investigation. </a:t>
            </a:r>
            <a:r>
              <a:rPr i="1" sz="1720">
                <a:solidFill>
                  <a:srgbClr val="FFFFFF"/>
                </a:solidFill>
              </a:rPr>
              <a:t>New York Daily News. </a:t>
            </a:r>
            <a:r>
              <a:rPr sz="1720">
                <a:solidFill>
                  <a:srgbClr val="FFFFFF"/>
                </a:solidFill>
              </a:rPr>
              <a:t>Retrieved from http://www.nydailynews.com/news/national/florida-principal-smoked-student-prior-scandal-article-1.2218904</a:t>
            </a:r>
            <a:endParaRPr sz="1720">
              <a:solidFill>
                <a:srgbClr val="FFFFFF"/>
              </a:solidFill>
            </a:endParaRPr>
          </a:p>
          <a:p>
            <a:pPr lvl="1" marL="0" indent="378720" defTabSz="526877">
              <a:spcBef>
                <a:spcPts val="1000"/>
              </a:spcBef>
              <a:buSzTx/>
              <a:buNone/>
              <a:defRPr sz="1548">
                <a:solidFill>
                  <a:srgbClr val="000000"/>
                </a:solidFill>
              </a:defRPr>
            </a:pPr>
            <a:endParaRPr sz="1720">
              <a:solidFill>
                <a:srgbClr val="FFFFFF"/>
              </a:solidFill>
            </a:endParaRPr>
          </a:p>
          <a:p>
            <a:pPr marL="0" indent="0" defTabSz="526877">
              <a:spcBef>
                <a:spcPts val="1000"/>
              </a:spcBef>
              <a:buSzTx/>
              <a:buNone/>
              <a:defRPr sz="1548">
                <a:solidFill>
                  <a:srgbClr val="000000"/>
                </a:solidFill>
              </a:defRPr>
            </a:pPr>
            <a:r>
              <a:rPr sz="1720">
                <a:solidFill>
                  <a:srgbClr val="FFFFFF"/>
                </a:solidFill>
              </a:rPr>
              <a:t>Strike, K.A., Haller, E.J. &amp; Soltis, J.E. (2005). Administration and Ethical Thinking. In K.A. Strike </a:t>
            </a:r>
            <a:endParaRPr sz="1720">
              <a:solidFill>
                <a:srgbClr val="FFFFFF"/>
              </a:solidFill>
            </a:endParaRPr>
          </a:p>
          <a:p>
            <a:pPr lvl="1" marL="0" indent="378720" defTabSz="526877">
              <a:spcBef>
                <a:spcPts val="1000"/>
              </a:spcBef>
              <a:buSzTx/>
              <a:buNone/>
              <a:defRPr sz="1548">
                <a:solidFill>
                  <a:srgbClr val="000000"/>
                </a:solidFill>
              </a:defRPr>
            </a:pPr>
            <a:r>
              <a:rPr sz="1720">
                <a:solidFill>
                  <a:srgbClr val="FFFFFF"/>
                </a:solidFill>
              </a:rPr>
              <a:t>(Ed.), </a:t>
            </a:r>
            <a:r>
              <a:rPr i="1" sz="1720">
                <a:solidFill>
                  <a:srgbClr val="FFFFFF"/>
                </a:solidFill>
              </a:rPr>
              <a:t>The ethics of school administration </a:t>
            </a:r>
            <a:r>
              <a:rPr sz="1720">
                <a:solidFill>
                  <a:srgbClr val="FFFFFF"/>
                </a:solidFill>
              </a:rPr>
              <a:t>(3rd ed.) (pp. 1-6) New York, NY: Teachers College.</a:t>
            </a:r>
          </a:p>
        </p:txBody>
      </p:sp>
      <p:pic>
        <p:nvPicPr>
          <p:cNvPr id="260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60162" y="214501"/>
            <a:ext cx="2326597" cy="660930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Shape 26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type="title"/>
          </p:nvPr>
        </p:nvSpPr>
        <p:spPr>
          <a:xfrm>
            <a:off x="1517649" y="-178934"/>
            <a:ext cx="9144002" cy="1371601"/>
          </a:xfrm>
          <a:prstGeom prst="rect">
            <a:avLst/>
          </a:prstGeom>
        </p:spPr>
        <p:txBody>
          <a:bodyPr/>
          <a:lstStyle>
            <a:lvl1pPr algn="ctr">
              <a:defRPr b="1"/>
            </a:lvl1pPr>
          </a:lstStyle>
          <a:p>
            <a:pPr>
              <a:defRPr spc="0" sz="1800">
                <a:solidFill>
                  <a:srgbClr val="000000"/>
                </a:solidFill>
              </a:defRPr>
            </a:pPr>
            <a:r>
              <a:rPr spc="100" sz="3600">
                <a:solidFill>
                  <a:srgbClr val="FFFFFF"/>
                </a:solidFill>
              </a:rPr>
              <a:t>Agenda</a:t>
            </a:r>
          </a:p>
        </p:txBody>
      </p:sp>
      <p:sp>
        <p:nvSpPr>
          <p:cNvPr id="127" name="Shape 127"/>
          <p:cNvSpPr/>
          <p:nvPr>
            <p:ph type="body" idx="1"/>
          </p:nvPr>
        </p:nvSpPr>
        <p:spPr>
          <a:xfrm>
            <a:off x="1522412" y="1417983"/>
            <a:ext cx="9134393" cy="5240490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/>
          <a:lstStyle/>
          <a:p>
            <a:pPr marL="182879" indent="-182879" defTabSz="694944">
              <a:spcBef>
                <a:spcPts val="1300"/>
              </a:spcBef>
              <a:buClr>
                <a:srgbClr val="030303"/>
              </a:buClr>
              <a:buFontTx/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030303"/>
                </a:solidFill>
              </a:rPr>
              <a:t>Review of the Florida Principal Leadership Standards </a:t>
            </a:r>
            <a:endParaRPr>
              <a:solidFill>
                <a:srgbClr val="030303"/>
              </a:solidFill>
            </a:endParaRPr>
          </a:p>
          <a:p>
            <a:pPr marL="182879" indent="-182879" defTabSz="694944">
              <a:spcBef>
                <a:spcPts val="1300"/>
              </a:spcBef>
              <a:buClr>
                <a:srgbClr val="030303"/>
              </a:buClr>
              <a:buFontTx/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030303"/>
                </a:solidFill>
              </a:rPr>
              <a:t>Leadership Clock Buddies Activity</a:t>
            </a:r>
            <a:endParaRPr>
              <a:solidFill>
                <a:srgbClr val="030303"/>
              </a:solidFill>
            </a:endParaRPr>
          </a:p>
          <a:p>
            <a:pPr marL="182879" indent="-182879" defTabSz="694944">
              <a:spcBef>
                <a:spcPts val="1300"/>
              </a:spcBef>
              <a:buClr>
                <a:srgbClr val="030303"/>
              </a:buClr>
              <a:buFontTx/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030303"/>
                </a:solidFill>
              </a:rPr>
              <a:t>Berko, R., Wolvin, A., &amp; Wolvin, D. &amp; Aitken, J. (2012).  The human communication process.  </a:t>
            </a:r>
            <a:endParaRPr>
              <a:solidFill>
                <a:srgbClr val="030303"/>
              </a:solidFill>
            </a:endParaRPr>
          </a:p>
          <a:p>
            <a:pPr lvl="2" marL="0" indent="347472" defTabSz="694944">
              <a:spcBef>
                <a:spcPts val="13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030303"/>
                </a:solidFill>
              </a:rPr>
              <a:t>  In K. Bowers &amp; M. Mashburn (Eds.), </a:t>
            </a:r>
            <a:r>
              <a:rPr i="1">
                <a:solidFill>
                  <a:srgbClr val="030303"/>
                </a:solidFill>
              </a:rPr>
              <a:t>Communicating: A social, cultural and career focus   </a:t>
            </a:r>
            <a:endParaRPr i="1">
              <a:solidFill>
                <a:srgbClr val="030303"/>
              </a:solidFill>
            </a:endParaRPr>
          </a:p>
          <a:p>
            <a:pPr lvl="2" marL="0" indent="347472" defTabSz="694944">
              <a:spcBef>
                <a:spcPts val="13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i="1">
                <a:solidFill>
                  <a:srgbClr val="030303"/>
                </a:solidFill>
              </a:rPr>
              <a:t>  (12th ed.) </a:t>
            </a:r>
            <a:r>
              <a:rPr>
                <a:solidFill>
                  <a:srgbClr val="030303"/>
                </a:solidFill>
              </a:rPr>
              <a:t>(pp. 1-33). Boston, MA: Pearson. </a:t>
            </a:r>
            <a:endParaRPr>
              <a:solidFill>
                <a:srgbClr val="030303"/>
              </a:solidFill>
            </a:endParaRPr>
          </a:p>
          <a:p>
            <a:pPr marL="182879" indent="-182879" defTabSz="694944">
              <a:spcBef>
                <a:spcPts val="1300"/>
              </a:spcBef>
              <a:buClr>
                <a:srgbClr val="030303"/>
              </a:buClr>
              <a:buFontTx/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030303"/>
                </a:solidFill>
              </a:rPr>
              <a:t>Strike, K.A., Haller, E.J. &amp; Soltis, J.E. (2005). Administration and Ethical Thinking. In K.A. Strike (Ed.), </a:t>
            </a:r>
            <a:endParaRPr>
              <a:solidFill>
                <a:srgbClr val="030303"/>
              </a:solidFill>
            </a:endParaRPr>
          </a:p>
          <a:p>
            <a:pPr lvl="1" marL="0" indent="173736" defTabSz="694944">
              <a:spcBef>
                <a:spcPts val="13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030303"/>
                </a:solidFill>
              </a:rPr>
              <a:t>     </a:t>
            </a:r>
            <a:r>
              <a:rPr i="1">
                <a:solidFill>
                  <a:srgbClr val="030303"/>
                </a:solidFill>
              </a:rPr>
              <a:t>The ethics of school administration (3rd ed.) </a:t>
            </a:r>
            <a:r>
              <a:rPr>
                <a:solidFill>
                  <a:srgbClr val="030303"/>
                </a:solidFill>
              </a:rPr>
              <a:t>(pp. 1-6) </a:t>
            </a:r>
            <a:r>
              <a:rPr>
                <a:solidFill>
                  <a:srgbClr val="030303"/>
                </a:solidFill>
              </a:rPr>
              <a:t>New York, NY: Teachers College.</a:t>
            </a:r>
            <a:endParaRPr>
              <a:solidFill>
                <a:srgbClr val="030303"/>
              </a:solidFill>
            </a:endParaRPr>
          </a:p>
          <a:p>
            <a:pPr marL="182879" indent="-182879" defTabSz="694944">
              <a:spcBef>
                <a:spcPts val="1300"/>
              </a:spcBef>
              <a:buClr>
                <a:srgbClr val="030303"/>
              </a:buClr>
              <a:buFontTx/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030303"/>
                </a:solidFill>
              </a:rPr>
              <a:t>In-Class Reflection (Ongoing)</a:t>
            </a:r>
            <a:endParaRPr>
              <a:solidFill>
                <a:srgbClr val="030303"/>
              </a:solidFill>
            </a:endParaRPr>
          </a:p>
          <a:p>
            <a:pPr marL="182879" indent="-182879" defTabSz="694944">
              <a:spcBef>
                <a:spcPts val="1300"/>
              </a:spcBef>
              <a:buClr>
                <a:srgbClr val="030303"/>
              </a:buClr>
              <a:buFontTx/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030303"/>
                </a:solidFill>
              </a:rPr>
              <a:t>Weekly Reflections and Summary Paper (Ongoing)</a:t>
            </a:r>
            <a:endParaRPr>
              <a:solidFill>
                <a:srgbClr val="030303"/>
              </a:solidFill>
            </a:endParaRPr>
          </a:p>
          <a:p>
            <a:pPr marL="182879" indent="-182879" defTabSz="694944">
              <a:spcBef>
                <a:spcPts val="1300"/>
              </a:spcBef>
              <a:buClr>
                <a:srgbClr val="030303"/>
              </a:buClr>
              <a:buFontTx/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030303"/>
                </a:solidFill>
              </a:rPr>
              <a:t>Remind App</a:t>
            </a:r>
            <a:endParaRPr>
              <a:solidFill>
                <a:srgbClr val="030303"/>
              </a:solidFill>
            </a:endParaRPr>
          </a:p>
          <a:p>
            <a:pPr marL="182879" indent="-182879" defTabSz="694944">
              <a:spcBef>
                <a:spcPts val="1300"/>
              </a:spcBef>
              <a:buClr>
                <a:srgbClr val="030303"/>
              </a:buClr>
              <a:buFontTx/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030303"/>
                </a:solidFill>
              </a:rPr>
              <a:t>Problem-based Learning using the Florida Principal Leadership Standards</a:t>
            </a:r>
            <a:endParaRPr>
              <a:solidFill>
                <a:srgbClr val="030303"/>
              </a:solidFill>
            </a:endParaRPr>
          </a:p>
          <a:p>
            <a:pPr marL="182879" indent="-182879" defTabSz="694944">
              <a:spcBef>
                <a:spcPts val="1300"/>
              </a:spcBef>
              <a:buClr>
                <a:srgbClr val="030303"/>
              </a:buClr>
              <a:buFontTx/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030303"/>
                </a:solidFill>
              </a:rPr>
              <a:t>Next Week: Communications Chapter 2/Ethics Chapter 2</a:t>
            </a:r>
            <a:endParaRPr>
              <a:solidFill>
                <a:srgbClr val="030303"/>
              </a:solidFill>
            </a:endParaRPr>
          </a:p>
          <a:p>
            <a:pPr lvl="1" marL="472440" indent="-182879" defTabSz="694944">
              <a:spcBef>
                <a:spcPts val="1300"/>
              </a:spcBef>
              <a:buClr>
                <a:srgbClr val="030303"/>
              </a:buClr>
              <a:buFontTx/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030303"/>
                </a:solidFill>
              </a:rPr>
              <a:t>In-Class Reflection and Summary Paper (Ongoing)</a:t>
            </a:r>
          </a:p>
        </p:txBody>
      </p:sp>
      <p:pic>
        <p:nvPicPr>
          <p:cNvPr id="128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5662" y="176401"/>
            <a:ext cx="2326597" cy="660930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Shape 129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image3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07287" y="2222500"/>
            <a:ext cx="4406903" cy="4394200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Shape 132"/>
          <p:cNvSpPr/>
          <p:nvPr>
            <p:ph type="title"/>
          </p:nvPr>
        </p:nvSpPr>
        <p:spPr>
          <a:xfrm>
            <a:off x="4751436" y="2145863"/>
            <a:ext cx="9144006" cy="1371606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b="1" spc="0" sz="2800"/>
            </a:lvl1pPr>
          </a:lstStyle>
          <a:p>
            <a:pPr/>
            <a:r>
              <a:t>Tentative Course </a:t>
            </a:r>
          </a:p>
        </p:txBody>
      </p:sp>
      <p:pic>
        <p:nvPicPr>
          <p:cNvPr id="133" name="image3.png" descr="http://neo-cdn.stretchinternet.com/fdxVvj/header/barry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60139" y="1001899"/>
            <a:ext cx="2326601" cy="6609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image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734" y="0"/>
            <a:ext cx="6617154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Shape 135"/>
          <p:cNvSpPr/>
          <p:nvPr/>
        </p:nvSpPr>
        <p:spPr>
          <a:xfrm>
            <a:off x="102118" y="419100"/>
            <a:ext cx="6352186" cy="537618"/>
          </a:xfrm>
          <a:prstGeom prst="rect">
            <a:avLst/>
          </a:prstGeom>
          <a:solidFill>
            <a:srgbClr val="FCD881">
              <a:alpha val="54388"/>
            </a:srgbClr>
          </a:solidFill>
          <a:ln w="25400">
            <a:solidFill>
              <a:srgbClr val="378627">
                <a:alpha val="54388"/>
              </a:srgbClr>
            </a:solidFill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6" name="Shape 136"/>
          <p:cNvSpPr/>
          <p:nvPr>
            <p:ph type="sldNum" sz="quarter" idx="2"/>
          </p:nvPr>
        </p:nvSpPr>
        <p:spPr>
          <a:xfrm>
            <a:off x="10498776" y="6423341"/>
            <a:ext cx="167639" cy="2311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74885" y="3048236"/>
            <a:ext cx="1510378" cy="4290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image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4416" y="-63500"/>
            <a:ext cx="9376268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image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27050" y="6508701"/>
            <a:ext cx="9169400" cy="368305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Shape 141"/>
          <p:cNvSpPr/>
          <p:nvPr>
            <p:ph type="sldNum" sz="quarter" idx="2"/>
          </p:nvPr>
        </p:nvSpPr>
        <p:spPr>
          <a:xfrm>
            <a:off x="10498776" y="6423341"/>
            <a:ext cx="167639" cy="2311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b="1"/>
            </a:lvl1pPr>
          </a:lstStyle>
          <a:p>
            <a:pPr>
              <a:defRPr spc="0" sz="1800">
                <a:solidFill>
                  <a:srgbClr val="000000"/>
                </a:solidFill>
              </a:defRPr>
            </a:pPr>
            <a:r>
              <a:rPr spc="100" sz="3600">
                <a:solidFill>
                  <a:srgbClr val="FFFFFF"/>
                </a:solidFill>
              </a:rPr>
              <a:t>Unpacking the Florida Principal            Leadership Standards</a:t>
            </a:r>
          </a:p>
        </p:txBody>
      </p:sp>
      <p:sp>
        <p:nvSpPr>
          <p:cNvPr id="144" name="Shape 144"/>
          <p:cNvSpPr/>
          <p:nvPr>
            <p:ph type="body" idx="1"/>
          </p:nvPr>
        </p:nvSpPr>
        <p:spPr>
          <a:xfrm>
            <a:off x="1522412" y="1904999"/>
            <a:ext cx="9134393" cy="4114802"/>
          </a:xfrm>
          <a:prstGeom prst="rect">
            <a:avLst/>
          </a:prstGeom>
          <a:solidFill>
            <a:schemeClr val="accent2"/>
          </a:solidFill>
          <a:ln>
            <a:solidFill>
              <a:srgbClr val="378627"/>
            </a:solidFill>
            <a:miter lim="800000"/>
          </a:ln>
        </p:spPr>
        <p:txBody>
          <a:bodyPr lIns="0" tIns="0" rIns="0" bIns="0"/>
          <a:lstStyle/>
          <a:p>
            <a:pPr marL="0" indent="0" defTabSz="905255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The State of FL Principal Leadership Standards addressed: </a:t>
            </a:r>
            <a:endParaRPr sz="2400">
              <a:solidFill>
                <a:srgbClr val="FFFFFF"/>
              </a:solidFill>
            </a:endParaRPr>
          </a:p>
          <a:p>
            <a:pPr lvl="1" marL="0" indent="452627" defTabSz="905255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Domain 1: Student Achievement </a:t>
            </a:r>
          </a:p>
          <a:p>
            <a:pPr lvl="5" marL="0" indent="2263138" defTabSz="905255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400" u="sng">
                <a:solidFill>
                  <a:srgbClr val="FFFFFF"/>
                </a:solidFill>
              </a:rPr>
              <a:t>Standard 1: Student Learning Results </a:t>
            </a:r>
            <a:endParaRPr sz="2400" u="sng">
              <a:solidFill>
                <a:srgbClr val="FFFFFF"/>
              </a:solidFill>
            </a:endParaRPr>
          </a:p>
          <a:p>
            <a:pPr lvl="5" marL="0" indent="2263138" defTabSz="905255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i="1" sz="2400">
                <a:solidFill>
                  <a:srgbClr val="FFFFFF"/>
                </a:solidFill>
              </a:rPr>
              <a:t>Effective school leaders achieve results on the school’s </a:t>
            </a:r>
            <a:endParaRPr i="1" sz="2400">
              <a:solidFill>
                <a:srgbClr val="FFFFFF"/>
              </a:solidFill>
            </a:endParaRPr>
          </a:p>
          <a:p>
            <a:pPr lvl="5" marL="0" indent="2263138" defTabSz="905255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i="1" sz="2400">
                <a:solidFill>
                  <a:srgbClr val="FFFFFF"/>
                </a:solidFill>
              </a:rPr>
              <a:t>student learning goals. </a:t>
            </a:r>
            <a:endParaRPr i="1"/>
          </a:p>
          <a:p>
            <a:pPr lvl="5" marL="0" indent="2263138" defTabSz="905255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i="1"/>
          </a:p>
          <a:p>
            <a:pPr lvl="1" marL="0" indent="452627" defTabSz="905255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Domain 4: Professional and Ethical Behaviors</a:t>
            </a:r>
          </a:p>
          <a:p>
            <a:pPr lvl="5" marL="0" indent="2263138" defTabSz="905255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400" u="sng">
                <a:solidFill>
                  <a:srgbClr val="FFFFFF"/>
                </a:solidFill>
              </a:rPr>
              <a:t>Standard 10: Professional and Ethical Behaviors</a:t>
            </a:r>
            <a:endParaRPr u="sng"/>
          </a:p>
          <a:p>
            <a:pPr lvl="5" marL="0" indent="2263138" defTabSz="905255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Effective school leaders demonstrate personal and </a:t>
            </a:r>
            <a:endParaRPr sz="2400">
              <a:solidFill>
                <a:srgbClr val="FFFFFF"/>
              </a:solidFill>
            </a:endParaRPr>
          </a:p>
          <a:p>
            <a:pPr lvl="5" marL="0" indent="2263138" defTabSz="905255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professional behaviors consistent with quality practices in </a:t>
            </a:r>
            <a:endParaRPr sz="2400">
              <a:solidFill>
                <a:srgbClr val="FFFFFF"/>
              </a:solidFill>
            </a:endParaRPr>
          </a:p>
          <a:p>
            <a:pPr lvl="5" marL="0" indent="2263138" defTabSz="905255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education and as a community leader. </a:t>
            </a:r>
          </a:p>
        </p:txBody>
      </p:sp>
      <p:pic>
        <p:nvPicPr>
          <p:cNvPr id="145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5662" y="176401"/>
            <a:ext cx="2326597" cy="660930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Shape 14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title"/>
          </p:nvPr>
        </p:nvSpPr>
        <p:spPr>
          <a:xfrm>
            <a:off x="1522413" y="-330200"/>
            <a:ext cx="9144001" cy="13716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b="1"/>
            </a:lvl1pPr>
          </a:lstStyle>
          <a:p>
            <a:pPr>
              <a:defRPr spc="0" sz="1800">
                <a:solidFill>
                  <a:srgbClr val="000000"/>
                </a:solidFill>
              </a:defRPr>
            </a:pPr>
            <a:r>
              <a:rPr spc="100" sz="3600">
                <a:solidFill>
                  <a:srgbClr val="FFFFFF"/>
                </a:solidFill>
              </a:rPr>
              <a:t>Leadership Clock Buddies</a:t>
            </a:r>
          </a:p>
        </p:txBody>
      </p:sp>
      <p:pic>
        <p:nvPicPr>
          <p:cNvPr id="149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5662" y="176401"/>
            <a:ext cx="2326597" cy="660930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Shape 150"/>
          <p:cNvSpPr/>
          <p:nvPr>
            <p:ph type="body" sz="half" idx="1"/>
          </p:nvPr>
        </p:nvSpPr>
        <p:spPr>
          <a:xfrm>
            <a:off x="6432053" y="1351507"/>
            <a:ext cx="5591192" cy="4758648"/>
          </a:xfrm>
          <a:prstGeom prst="rect">
            <a:avLst/>
          </a:prstGeom>
          <a:solidFill>
            <a:schemeClr val="accent1">
              <a:satOff val="-43001"/>
              <a:lumOff val="-13372"/>
            </a:schemeClr>
          </a:solidFill>
          <a:ln>
            <a:solidFill>
              <a:srgbClr val="378627"/>
            </a:solidFill>
            <a:miter lim="800000"/>
          </a:ln>
        </p:spPr>
        <p:txBody>
          <a:bodyPr lIns="0" tIns="0" rIns="0" bIns="0"/>
          <a:lstStyle/>
          <a:p>
            <a:pPr marL="0" indent="0" algn="ctr" defTabSz="905255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200" u="sng">
                <a:solidFill>
                  <a:srgbClr val="FFFFFF"/>
                </a:solidFill>
              </a:rPr>
              <a:t>Purpose:  </a:t>
            </a:r>
            <a:endParaRPr sz="2200" u="sng"/>
          </a:p>
          <a:p>
            <a:pPr marL="0" indent="0" defTabSz="905255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To support collaborative educational leadership researcher pairs for effective leadership communication. </a:t>
            </a:r>
            <a:endParaRPr sz="2200"/>
          </a:p>
          <a:p>
            <a:pPr marL="0" indent="0" defTabSz="905255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2200"/>
          </a:p>
          <a:p>
            <a:pPr marL="0" indent="0" algn="ctr" defTabSz="905255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200" u="sng">
                <a:solidFill>
                  <a:srgbClr val="FFFFFF"/>
                </a:solidFill>
              </a:rPr>
              <a:t>Instructions:</a:t>
            </a:r>
            <a:r>
              <a:rPr sz="2200">
                <a:solidFill>
                  <a:srgbClr val="FFFFFF"/>
                </a:solidFill>
              </a:rPr>
              <a:t> </a:t>
            </a:r>
            <a:endParaRPr sz="2200"/>
          </a:p>
          <a:p>
            <a:pPr marL="372041" indent="-372041" defTabSz="905255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Book an appointment with 12 different educational leadership researchers (one for each hour of the leadership clock). </a:t>
            </a:r>
            <a:endParaRPr sz="2200"/>
          </a:p>
          <a:p>
            <a:pPr marL="372041" indent="-372041" defTabSz="905255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Ensure that you both record the appointment on the leadership clocks. </a:t>
            </a:r>
            <a:endParaRPr sz="2200"/>
          </a:p>
          <a:p>
            <a:pPr marL="372041" indent="-372041" defTabSz="905255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Book the appointment if there is a vacant slot at the hour for both of your leadership clocks. </a:t>
            </a:r>
          </a:p>
        </p:txBody>
      </p:sp>
      <p:pic>
        <p:nvPicPr>
          <p:cNvPr id="151" name="image2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82967" y="1353751"/>
            <a:ext cx="5187251" cy="475415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4" name="Group 154"/>
          <p:cNvGrpSpPr/>
          <p:nvPr/>
        </p:nvGrpSpPr>
        <p:grpSpPr>
          <a:xfrm>
            <a:off x="2785978" y="3276600"/>
            <a:ext cx="1781227" cy="883062"/>
            <a:chOff x="0" y="0"/>
            <a:chExt cx="1781225" cy="883061"/>
          </a:xfrm>
        </p:grpSpPr>
        <p:sp>
          <p:nvSpPr>
            <p:cNvPr id="152" name="Shape 152"/>
            <p:cNvSpPr/>
            <p:nvPr/>
          </p:nvSpPr>
          <p:spPr>
            <a:xfrm>
              <a:off x="0" y="0"/>
              <a:ext cx="1781226" cy="883062"/>
            </a:xfrm>
            <a:prstGeom prst="roundRect">
              <a:avLst>
                <a:gd name="adj" fmla="val 21573"/>
              </a:avLst>
            </a:prstGeom>
            <a:gradFill flip="none" rotWithShape="1">
              <a:gsLst>
                <a:gs pos="0">
                  <a:srgbClr val="C79FE7"/>
                </a:gs>
                <a:gs pos="50000">
                  <a:srgbClr val="BE90E3"/>
                </a:gs>
                <a:gs pos="100000">
                  <a:srgbClr val="B77CE3"/>
                </a:gs>
              </a:gsLst>
              <a:lin ang="5400000" scaled="0"/>
            </a:gradFill>
            <a:ln w="6350" cap="flat">
              <a:solidFill>
                <a:schemeClr val="accent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700"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153" name="Shape 153"/>
            <p:cNvSpPr/>
            <p:nvPr/>
          </p:nvSpPr>
          <p:spPr>
            <a:xfrm>
              <a:off x="55796" y="14811"/>
              <a:ext cx="1669634" cy="8534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>
                  <a:latin typeface="Corbel"/>
                  <a:ea typeface="Corbel"/>
                  <a:cs typeface="Corbel"/>
                  <a:sym typeface="Corbel"/>
                </a:defRPr>
              </a:pPr>
              <a:r>
                <a:rPr sz="1700" u="sng"/>
                <a:t>Terrence’s</a:t>
              </a:r>
              <a:r>
                <a:rPr sz="1700"/>
                <a:t> Leadership Clock EDU 615</a:t>
              </a:r>
            </a:p>
          </p:txBody>
        </p:sp>
      </p:grpSp>
      <p:grpSp>
        <p:nvGrpSpPr>
          <p:cNvPr id="157" name="Group 157"/>
          <p:cNvGrpSpPr/>
          <p:nvPr/>
        </p:nvGrpSpPr>
        <p:grpSpPr>
          <a:xfrm>
            <a:off x="3120197" y="1409700"/>
            <a:ext cx="1087390" cy="496821"/>
            <a:chOff x="0" y="0"/>
            <a:chExt cx="1087388" cy="496820"/>
          </a:xfrm>
        </p:grpSpPr>
        <p:sp>
          <p:nvSpPr>
            <p:cNvPr id="155" name="Shape 155"/>
            <p:cNvSpPr/>
            <p:nvPr/>
          </p:nvSpPr>
          <p:spPr>
            <a:xfrm>
              <a:off x="0" y="0"/>
              <a:ext cx="1087389" cy="496821"/>
            </a:xfrm>
            <a:prstGeom prst="roundRect">
              <a:avLst>
                <a:gd name="adj" fmla="val 38344"/>
              </a:avLst>
            </a:prstGeom>
            <a:gradFill flip="none" rotWithShape="1">
              <a:gsLst>
                <a:gs pos="0">
                  <a:srgbClr val="C79FE7"/>
                </a:gs>
                <a:gs pos="50000">
                  <a:srgbClr val="BE90E3"/>
                </a:gs>
                <a:gs pos="100000">
                  <a:srgbClr val="B77CE3"/>
                </a:gs>
              </a:gsLst>
              <a:lin ang="5400000" scaled="0"/>
            </a:gradFill>
            <a:ln w="6350" cap="flat">
              <a:solidFill>
                <a:schemeClr val="accent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156" name="Shape 156"/>
            <p:cNvSpPr/>
            <p:nvPr/>
          </p:nvSpPr>
          <p:spPr>
            <a:xfrm>
              <a:off x="55796" y="121410"/>
              <a:ext cx="975797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700">
                  <a:latin typeface="Corbel"/>
                  <a:ea typeface="Corbel"/>
                  <a:cs typeface="Corbel"/>
                  <a:sym typeface="Corbel"/>
                </a:defRPr>
              </a:lvl1pPr>
            </a:lstStyle>
            <a:p>
              <a:pPr>
                <a:defRPr sz="1800"/>
              </a:pPr>
              <a:r>
                <a:rPr sz="1700"/>
                <a:t>Karen</a:t>
              </a:r>
            </a:p>
          </p:txBody>
        </p:sp>
      </p:grpSp>
      <p:grpSp>
        <p:nvGrpSpPr>
          <p:cNvPr id="160" name="Group 160"/>
          <p:cNvGrpSpPr/>
          <p:nvPr/>
        </p:nvGrpSpPr>
        <p:grpSpPr>
          <a:xfrm>
            <a:off x="4609438" y="1409700"/>
            <a:ext cx="1087389" cy="496821"/>
            <a:chOff x="0" y="0"/>
            <a:chExt cx="1087388" cy="496820"/>
          </a:xfrm>
        </p:grpSpPr>
        <p:sp>
          <p:nvSpPr>
            <p:cNvPr id="158" name="Shape 158"/>
            <p:cNvSpPr/>
            <p:nvPr/>
          </p:nvSpPr>
          <p:spPr>
            <a:xfrm>
              <a:off x="0" y="0"/>
              <a:ext cx="1087389" cy="496821"/>
            </a:xfrm>
            <a:prstGeom prst="roundRect">
              <a:avLst>
                <a:gd name="adj" fmla="val 38344"/>
              </a:avLst>
            </a:prstGeom>
            <a:gradFill flip="none" rotWithShape="1">
              <a:gsLst>
                <a:gs pos="0">
                  <a:srgbClr val="C79FE7"/>
                </a:gs>
                <a:gs pos="50000">
                  <a:srgbClr val="BE90E3"/>
                </a:gs>
                <a:gs pos="100000">
                  <a:srgbClr val="B77CE3"/>
                </a:gs>
              </a:gsLst>
              <a:lin ang="5400000" scaled="0"/>
            </a:gradFill>
            <a:ln w="6350" cap="flat">
              <a:solidFill>
                <a:schemeClr val="accent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159" name="Shape 159"/>
            <p:cNvSpPr/>
            <p:nvPr/>
          </p:nvSpPr>
          <p:spPr>
            <a:xfrm>
              <a:off x="55796" y="121410"/>
              <a:ext cx="975797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700">
                  <a:latin typeface="Corbel"/>
                  <a:ea typeface="Corbel"/>
                  <a:cs typeface="Corbel"/>
                  <a:sym typeface="Corbel"/>
                </a:defRPr>
              </a:lvl1pPr>
            </a:lstStyle>
            <a:p>
              <a:pPr>
                <a:defRPr sz="1800"/>
              </a:pPr>
              <a:r>
                <a:rPr sz="1700"/>
                <a:t>Josh</a:t>
              </a:r>
            </a:p>
          </p:txBody>
        </p:sp>
      </p:grpSp>
      <p:grpSp>
        <p:nvGrpSpPr>
          <p:cNvPr id="163" name="Group 163"/>
          <p:cNvGrpSpPr/>
          <p:nvPr/>
        </p:nvGrpSpPr>
        <p:grpSpPr>
          <a:xfrm>
            <a:off x="5114097" y="2227194"/>
            <a:ext cx="1087390" cy="496821"/>
            <a:chOff x="0" y="0"/>
            <a:chExt cx="1087388" cy="496820"/>
          </a:xfrm>
        </p:grpSpPr>
        <p:sp>
          <p:nvSpPr>
            <p:cNvPr id="161" name="Shape 161"/>
            <p:cNvSpPr/>
            <p:nvPr/>
          </p:nvSpPr>
          <p:spPr>
            <a:xfrm>
              <a:off x="0" y="0"/>
              <a:ext cx="1087389" cy="496821"/>
            </a:xfrm>
            <a:prstGeom prst="roundRect">
              <a:avLst>
                <a:gd name="adj" fmla="val 38344"/>
              </a:avLst>
            </a:prstGeom>
            <a:gradFill flip="none" rotWithShape="1">
              <a:gsLst>
                <a:gs pos="0">
                  <a:srgbClr val="C79FE7"/>
                </a:gs>
                <a:gs pos="50000">
                  <a:srgbClr val="BE90E3"/>
                </a:gs>
                <a:gs pos="100000">
                  <a:srgbClr val="B77CE3"/>
                </a:gs>
              </a:gsLst>
              <a:lin ang="5400000" scaled="0"/>
            </a:gradFill>
            <a:ln w="6350" cap="flat">
              <a:solidFill>
                <a:schemeClr val="accent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162" name="Shape 162"/>
            <p:cNvSpPr/>
            <p:nvPr/>
          </p:nvSpPr>
          <p:spPr>
            <a:xfrm>
              <a:off x="55796" y="121410"/>
              <a:ext cx="975797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700">
                  <a:latin typeface="Corbel"/>
                  <a:ea typeface="Corbel"/>
                  <a:cs typeface="Corbel"/>
                  <a:sym typeface="Corbel"/>
                </a:defRPr>
              </a:lvl1pPr>
            </a:lstStyle>
            <a:p>
              <a:pPr>
                <a:defRPr sz="1800"/>
              </a:pPr>
              <a:r>
                <a:rPr sz="1700"/>
                <a:t>Martha</a:t>
              </a:r>
            </a:p>
          </p:txBody>
        </p:sp>
      </p:grpSp>
      <p:grpSp>
        <p:nvGrpSpPr>
          <p:cNvPr id="166" name="Group 166"/>
          <p:cNvGrpSpPr/>
          <p:nvPr/>
        </p:nvGrpSpPr>
        <p:grpSpPr>
          <a:xfrm>
            <a:off x="5164897" y="3457021"/>
            <a:ext cx="1087390" cy="496821"/>
            <a:chOff x="0" y="0"/>
            <a:chExt cx="1087388" cy="496820"/>
          </a:xfrm>
        </p:grpSpPr>
        <p:sp>
          <p:nvSpPr>
            <p:cNvPr id="164" name="Shape 164"/>
            <p:cNvSpPr/>
            <p:nvPr/>
          </p:nvSpPr>
          <p:spPr>
            <a:xfrm>
              <a:off x="0" y="0"/>
              <a:ext cx="1087389" cy="496821"/>
            </a:xfrm>
            <a:prstGeom prst="roundRect">
              <a:avLst>
                <a:gd name="adj" fmla="val 38344"/>
              </a:avLst>
            </a:prstGeom>
            <a:gradFill flip="none" rotWithShape="1">
              <a:gsLst>
                <a:gs pos="0">
                  <a:srgbClr val="C79FE7"/>
                </a:gs>
                <a:gs pos="50000">
                  <a:srgbClr val="BE90E3"/>
                </a:gs>
                <a:gs pos="100000">
                  <a:srgbClr val="B77CE3"/>
                </a:gs>
              </a:gsLst>
              <a:lin ang="5400000" scaled="0"/>
            </a:gradFill>
            <a:ln w="6350" cap="flat">
              <a:solidFill>
                <a:schemeClr val="accent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165" name="Shape 165"/>
            <p:cNvSpPr/>
            <p:nvPr/>
          </p:nvSpPr>
          <p:spPr>
            <a:xfrm>
              <a:off x="55796" y="69341"/>
              <a:ext cx="975797" cy="3581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latin typeface="Corbel"/>
                  <a:ea typeface="Corbel"/>
                  <a:cs typeface="Corbel"/>
                  <a:sym typeface="Corbel"/>
                </a:defRPr>
              </a:lvl1pPr>
            </a:lstStyle>
            <a:p>
              <a:pPr/>
              <a:r>
                <a:t>Cindy</a:t>
              </a:r>
            </a:p>
          </p:txBody>
        </p:sp>
      </p:grpSp>
      <p:grpSp>
        <p:nvGrpSpPr>
          <p:cNvPr id="169" name="Group 169"/>
          <p:cNvGrpSpPr/>
          <p:nvPr/>
        </p:nvGrpSpPr>
        <p:grpSpPr>
          <a:xfrm>
            <a:off x="5164897" y="4661448"/>
            <a:ext cx="1087390" cy="496821"/>
            <a:chOff x="0" y="0"/>
            <a:chExt cx="1087388" cy="496820"/>
          </a:xfrm>
        </p:grpSpPr>
        <p:sp>
          <p:nvSpPr>
            <p:cNvPr id="167" name="Shape 167"/>
            <p:cNvSpPr/>
            <p:nvPr/>
          </p:nvSpPr>
          <p:spPr>
            <a:xfrm>
              <a:off x="0" y="0"/>
              <a:ext cx="1087389" cy="496821"/>
            </a:xfrm>
            <a:prstGeom prst="roundRect">
              <a:avLst>
                <a:gd name="adj" fmla="val 38344"/>
              </a:avLst>
            </a:prstGeom>
            <a:gradFill flip="none" rotWithShape="1">
              <a:gsLst>
                <a:gs pos="0">
                  <a:srgbClr val="C79FE7"/>
                </a:gs>
                <a:gs pos="50000">
                  <a:srgbClr val="BE90E3"/>
                </a:gs>
                <a:gs pos="100000">
                  <a:srgbClr val="B77CE3"/>
                </a:gs>
              </a:gsLst>
              <a:lin ang="5400000" scaled="0"/>
            </a:gradFill>
            <a:ln w="6350" cap="flat">
              <a:solidFill>
                <a:schemeClr val="accent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168" name="Shape 168"/>
            <p:cNvSpPr/>
            <p:nvPr/>
          </p:nvSpPr>
          <p:spPr>
            <a:xfrm>
              <a:off x="55796" y="121410"/>
              <a:ext cx="975797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700">
                  <a:latin typeface="Corbel"/>
                  <a:ea typeface="Corbel"/>
                  <a:cs typeface="Corbel"/>
                  <a:sym typeface="Corbel"/>
                </a:defRPr>
              </a:lvl1pPr>
            </a:lstStyle>
            <a:p>
              <a:pPr>
                <a:defRPr sz="1800"/>
              </a:pPr>
              <a:r>
                <a:rPr sz="1700"/>
                <a:t>Patience</a:t>
              </a:r>
            </a:p>
          </p:txBody>
        </p:sp>
      </p:grpSp>
      <p:grpSp>
        <p:nvGrpSpPr>
          <p:cNvPr id="172" name="Group 172"/>
          <p:cNvGrpSpPr/>
          <p:nvPr/>
        </p:nvGrpSpPr>
        <p:grpSpPr>
          <a:xfrm>
            <a:off x="4402897" y="5529741"/>
            <a:ext cx="1087390" cy="496821"/>
            <a:chOff x="0" y="0"/>
            <a:chExt cx="1087388" cy="496820"/>
          </a:xfrm>
        </p:grpSpPr>
        <p:sp>
          <p:nvSpPr>
            <p:cNvPr id="170" name="Shape 170"/>
            <p:cNvSpPr/>
            <p:nvPr/>
          </p:nvSpPr>
          <p:spPr>
            <a:xfrm>
              <a:off x="0" y="0"/>
              <a:ext cx="1087389" cy="496821"/>
            </a:xfrm>
            <a:prstGeom prst="roundRect">
              <a:avLst>
                <a:gd name="adj" fmla="val 38344"/>
              </a:avLst>
            </a:prstGeom>
            <a:gradFill flip="none" rotWithShape="1">
              <a:gsLst>
                <a:gs pos="0">
                  <a:srgbClr val="C79FE7"/>
                </a:gs>
                <a:gs pos="50000">
                  <a:srgbClr val="BE90E3"/>
                </a:gs>
                <a:gs pos="100000">
                  <a:srgbClr val="B77CE3"/>
                </a:gs>
              </a:gsLst>
              <a:lin ang="5400000" scaled="0"/>
            </a:gradFill>
            <a:ln w="6350" cap="flat">
              <a:solidFill>
                <a:schemeClr val="accent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171" name="Shape 171"/>
            <p:cNvSpPr/>
            <p:nvPr/>
          </p:nvSpPr>
          <p:spPr>
            <a:xfrm>
              <a:off x="55796" y="121410"/>
              <a:ext cx="975797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700">
                  <a:latin typeface="Corbel"/>
                  <a:ea typeface="Corbel"/>
                  <a:cs typeface="Corbel"/>
                  <a:sym typeface="Corbel"/>
                </a:defRPr>
              </a:lvl1pPr>
            </a:lstStyle>
            <a:p>
              <a:pPr>
                <a:defRPr sz="1800"/>
              </a:pPr>
              <a:r>
                <a:rPr sz="1700"/>
                <a:t>Tiffany</a:t>
              </a:r>
            </a:p>
          </p:txBody>
        </p:sp>
      </p:grpSp>
      <p:grpSp>
        <p:nvGrpSpPr>
          <p:cNvPr id="175" name="Group 175"/>
          <p:cNvGrpSpPr/>
          <p:nvPr/>
        </p:nvGrpSpPr>
        <p:grpSpPr>
          <a:xfrm>
            <a:off x="3132897" y="5059293"/>
            <a:ext cx="1087390" cy="496821"/>
            <a:chOff x="0" y="0"/>
            <a:chExt cx="1087388" cy="496820"/>
          </a:xfrm>
        </p:grpSpPr>
        <p:sp>
          <p:nvSpPr>
            <p:cNvPr id="173" name="Shape 173"/>
            <p:cNvSpPr/>
            <p:nvPr/>
          </p:nvSpPr>
          <p:spPr>
            <a:xfrm>
              <a:off x="0" y="0"/>
              <a:ext cx="1087389" cy="496821"/>
            </a:xfrm>
            <a:prstGeom prst="roundRect">
              <a:avLst>
                <a:gd name="adj" fmla="val 38344"/>
              </a:avLst>
            </a:prstGeom>
            <a:gradFill flip="none" rotWithShape="1">
              <a:gsLst>
                <a:gs pos="0">
                  <a:srgbClr val="C79FE7"/>
                </a:gs>
                <a:gs pos="50000">
                  <a:srgbClr val="BE90E3"/>
                </a:gs>
                <a:gs pos="100000">
                  <a:srgbClr val="B77CE3"/>
                </a:gs>
              </a:gsLst>
              <a:lin ang="5400000" scaled="0"/>
            </a:gradFill>
            <a:ln w="6350" cap="flat">
              <a:solidFill>
                <a:schemeClr val="accent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174" name="Shape 174"/>
            <p:cNvSpPr/>
            <p:nvPr/>
          </p:nvSpPr>
          <p:spPr>
            <a:xfrm>
              <a:off x="55796" y="121410"/>
              <a:ext cx="975797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700">
                  <a:latin typeface="Corbel"/>
                  <a:ea typeface="Corbel"/>
                  <a:cs typeface="Corbel"/>
                  <a:sym typeface="Corbel"/>
                </a:defRPr>
              </a:lvl1pPr>
            </a:lstStyle>
            <a:p>
              <a:pPr>
                <a:defRPr sz="1800"/>
              </a:pPr>
              <a:r>
                <a:rPr sz="1700"/>
                <a:t>Barbara</a:t>
              </a:r>
            </a:p>
          </p:txBody>
        </p:sp>
      </p:grpSp>
      <p:grpSp>
        <p:nvGrpSpPr>
          <p:cNvPr id="178" name="Group 178"/>
          <p:cNvGrpSpPr/>
          <p:nvPr/>
        </p:nvGrpSpPr>
        <p:grpSpPr>
          <a:xfrm>
            <a:off x="2002596" y="5529741"/>
            <a:ext cx="1087390" cy="496821"/>
            <a:chOff x="0" y="0"/>
            <a:chExt cx="1087388" cy="496820"/>
          </a:xfrm>
        </p:grpSpPr>
        <p:sp>
          <p:nvSpPr>
            <p:cNvPr id="176" name="Shape 176"/>
            <p:cNvSpPr/>
            <p:nvPr/>
          </p:nvSpPr>
          <p:spPr>
            <a:xfrm>
              <a:off x="0" y="0"/>
              <a:ext cx="1087389" cy="496821"/>
            </a:xfrm>
            <a:prstGeom prst="roundRect">
              <a:avLst>
                <a:gd name="adj" fmla="val 38344"/>
              </a:avLst>
            </a:prstGeom>
            <a:gradFill flip="none" rotWithShape="1">
              <a:gsLst>
                <a:gs pos="0">
                  <a:srgbClr val="C79FE7"/>
                </a:gs>
                <a:gs pos="50000">
                  <a:srgbClr val="BE90E3"/>
                </a:gs>
                <a:gs pos="100000">
                  <a:srgbClr val="B77CE3"/>
                </a:gs>
              </a:gsLst>
              <a:lin ang="5400000" scaled="0"/>
            </a:gradFill>
            <a:ln w="6350" cap="flat">
              <a:solidFill>
                <a:schemeClr val="accent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177" name="Shape 177"/>
            <p:cNvSpPr/>
            <p:nvPr/>
          </p:nvSpPr>
          <p:spPr>
            <a:xfrm>
              <a:off x="55796" y="121410"/>
              <a:ext cx="975797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700">
                  <a:latin typeface="Corbel"/>
                  <a:ea typeface="Corbel"/>
                  <a:cs typeface="Corbel"/>
                  <a:sym typeface="Corbel"/>
                </a:defRPr>
              </a:lvl1pPr>
            </a:lstStyle>
            <a:p>
              <a:pPr>
                <a:defRPr sz="1800"/>
              </a:pPr>
              <a:r>
                <a:rPr sz="1700"/>
                <a:t>Ann</a:t>
              </a:r>
            </a:p>
          </p:txBody>
        </p:sp>
      </p:grpSp>
      <p:grpSp>
        <p:nvGrpSpPr>
          <p:cNvPr id="181" name="Group 181"/>
          <p:cNvGrpSpPr/>
          <p:nvPr/>
        </p:nvGrpSpPr>
        <p:grpSpPr>
          <a:xfrm>
            <a:off x="1138998" y="4661448"/>
            <a:ext cx="1219747" cy="496821"/>
            <a:chOff x="0" y="0"/>
            <a:chExt cx="1219746" cy="496820"/>
          </a:xfrm>
        </p:grpSpPr>
        <p:sp>
          <p:nvSpPr>
            <p:cNvPr id="179" name="Shape 179"/>
            <p:cNvSpPr/>
            <p:nvPr/>
          </p:nvSpPr>
          <p:spPr>
            <a:xfrm>
              <a:off x="0" y="0"/>
              <a:ext cx="1219747" cy="496821"/>
            </a:xfrm>
            <a:prstGeom prst="roundRect">
              <a:avLst>
                <a:gd name="adj" fmla="val 38344"/>
              </a:avLst>
            </a:prstGeom>
            <a:gradFill flip="none" rotWithShape="1">
              <a:gsLst>
                <a:gs pos="0">
                  <a:srgbClr val="C79FE7"/>
                </a:gs>
                <a:gs pos="50000">
                  <a:srgbClr val="BE90E3"/>
                </a:gs>
                <a:gs pos="100000">
                  <a:srgbClr val="B77CE3"/>
                </a:gs>
              </a:gsLst>
              <a:lin ang="5400000" scaled="0"/>
            </a:gradFill>
            <a:ln w="6350" cap="flat">
              <a:solidFill>
                <a:schemeClr val="accent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180" name="Shape 180"/>
            <p:cNvSpPr/>
            <p:nvPr/>
          </p:nvSpPr>
          <p:spPr>
            <a:xfrm>
              <a:off x="55795" y="121410"/>
              <a:ext cx="1108157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700">
                  <a:latin typeface="Corbel"/>
                  <a:ea typeface="Corbel"/>
                  <a:cs typeface="Corbel"/>
                  <a:sym typeface="Corbel"/>
                </a:defRPr>
              </a:lvl1pPr>
            </a:lstStyle>
            <a:p>
              <a:pPr>
                <a:defRPr sz="1800"/>
              </a:pPr>
              <a:r>
                <a:rPr sz="1700"/>
                <a:t>Francesca</a:t>
              </a:r>
            </a:p>
          </p:txBody>
        </p:sp>
      </p:grpSp>
      <p:grpSp>
        <p:nvGrpSpPr>
          <p:cNvPr id="184" name="Group 184"/>
          <p:cNvGrpSpPr/>
          <p:nvPr/>
        </p:nvGrpSpPr>
        <p:grpSpPr>
          <a:xfrm>
            <a:off x="1113598" y="3408293"/>
            <a:ext cx="1087389" cy="496821"/>
            <a:chOff x="0" y="0"/>
            <a:chExt cx="1087388" cy="496820"/>
          </a:xfrm>
        </p:grpSpPr>
        <p:sp>
          <p:nvSpPr>
            <p:cNvPr id="182" name="Shape 182"/>
            <p:cNvSpPr/>
            <p:nvPr/>
          </p:nvSpPr>
          <p:spPr>
            <a:xfrm>
              <a:off x="0" y="0"/>
              <a:ext cx="1087389" cy="496821"/>
            </a:xfrm>
            <a:prstGeom prst="roundRect">
              <a:avLst>
                <a:gd name="adj" fmla="val 38344"/>
              </a:avLst>
            </a:prstGeom>
            <a:gradFill flip="none" rotWithShape="1">
              <a:gsLst>
                <a:gs pos="0">
                  <a:srgbClr val="C79FE7"/>
                </a:gs>
                <a:gs pos="50000">
                  <a:srgbClr val="BE90E3"/>
                </a:gs>
                <a:gs pos="100000">
                  <a:srgbClr val="B77CE3"/>
                </a:gs>
              </a:gsLst>
              <a:lin ang="5400000" scaled="0"/>
            </a:gradFill>
            <a:ln w="6350" cap="flat">
              <a:solidFill>
                <a:schemeClr val="accent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183" name="Shape 183"/>
            <p:cNvSpPr/>
            <p:nvPr/>
          </p:nvSpPr>
          <p:spPr>
            <a:xfrm>
              <a:off x="55796" y="121410"/>
              <a:ext cx="975797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700">
                  <a:latin typeface="Corbel"/>
                  <a:ea typeface="Corbel"/>
                  <a:cs typeface="Corbel"/>
                  <a:sym typeface="Corbel"/>
                </a:defRPr>
              </a:lvl1pPr>
            </a:lstStyle>
            <a:p>
              <a:pPr>
                <a:defRPr sz="1800"/>
              </a:pPr>
              <a:r>
                <a:rPr sz="1700"/>
                <a:t>Mercie</a:t>
              </a:r>
            </a:p>
          </p:txBody>
        </p:sp>
      </p:grpSp>
      <p:grpSp>
        <p:nvGrpSpPr>
          <p:cNvPr id="187" name="Group 187"/>
          <p:cNvGrpSpPr/>
          <p:nvPr/>
        </p:nvGrpSpPr>
        <p:grpSpPr>
          <a:xfrm>
            <a:off x="1126297" y="2176394"/>
            <a:ext cx="1087390" cy="496821"/>
            <a:chOff x="0" y="0"/>
            <a:chExt cx="1087388" cy="496820"/>
          </a:xfrm>
        </p:grpSpPr>
        <p:sp>
          <p:nvSpPr>
            <p:cNvPr id="185" name="Shape 185"/>
            <p:cNvSpPr/>
            <p:nvPr/>
          </p:nvSpPr>
          <p:spPr>
            <a:xfrm>
              <a:off x="0" y="0"/>
              <a:ext cx="1087389" cy="496821"/>
            </a:xfrm>
            <a:prstGeom prst="roundRect">
              <a:avLst>
                <a:gd name="adj" fmla="val 38344"/>
              </a:avLst>
            </a:prstGeom>
            <a:gradFill flip="none" rotWithShape="1">
              <a:gsLst>
                <a:gs pos="0">
                  <a:srgbClr val="C79FE7"/>
                </a:gs>
                <a:gs pos="50000">
                  <a:srgbClr val="BE90E3"/>
                </a:gs>
                <a:gs pos="100000">
                  <a:srgbClr val="B77CE3"/>
                </a:gs>
              </a:gsLst>
              <a:lin ang="5400000" scaled="0"/>
            </a:gradFill>
            <a:ln w="6350" cap="flat">
              <a:solidFill>
                <a:schemeClr val="accent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186" name="Shape 186"/>
            <p:cNvSpPr/>
            <p:nvPr/>
          </p:nvSpPr>
          <p:spPr>
            <a:xfrm>
              <a:off x="55796" y="121410"/>
              <a:ext cx="975797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700">
                  <a:latin typeface="Corbel"/>
                  <a:ea typeface="Corbel"/>
                  <a:cs typeface="Corbel"/>
                  <a:sym typeface="Corbel"/>
                </a:defRPr>
              </a:lvl1pPr>
            </a:lstStyle>
            <a:p>
              <a:pPr>
                <a:defRPr sz="1800"/>
              </a:pPr>
              <a:r>
                <a:rPr sz="1700"/>
                <a:t>Jennifer</a:t>
              </a:r>
            </a:p>
          </p:txBody>
        </p:sp>
      </p:grpSp>
      <p:grpSp>
        <p:nvGrpSpPr>
          <p:cNvPr id="190" name="Group 190"/>
          <p:cNvGrpSpPr/>
          <p:nvPr/>
        </p:nvGrpSpPr>
        <p:grpSpPr>
          <a:xfrm>
            <a:off x="1799396" y="1409700"/>
            <a:ext cx="1087390" cy="496821"/>
            <a:chOff x="0" y="0"/>
            <a:chExt cx="1087388" cy="496820"/>
          </a:xfrm>
        </p:grpSpPr>
        <p:sp>
          <p:nvSpPr>
            <p:cNvPr id="188" name="Shape 188"/>
            <p:cNvSpPr/>
            <p:nvPr/>
          </p:nvSpPr>
          <p:spPr>
            <a:xfrm>
              <a:off x="0" y="0"/>
              <a:ext cx="1087389" cy="496821"/>
            </a:xfrm>
            <a:prstGeom prst="roundRect">
              <a:avLst>
                <a:gd name="adj" fmla="val 38344"/>
              </a:avLst>
            </a:prstGeom>
            <a:gradFill flip="none" rotWithShape="1">
              <a:gsLst>
                <a:gs pos="0">
                  <a:srgbClr val="C79FE7"/>
                </a:gs>
                <a:gs pos="50000">
                  <a:srgbClr val="BE90E3"/>
                </a:gs>
                <a:gs pos="100000">
                  <a:srgbClr val="B77CE3"/>
                </a:gs>
              </a:gsLst>
              <a:lin ang="5400000" scaled="0"/>
            </a:gradFill>
            <a:ln w="6350" cap="flat">
              <a:solidFill>
                <a:schemeClr val="accent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189" name="Shape 189"/>
            <p:cNvSpPr/>
            <p:nvPr/>
          </p:nvSpPr>
          <p:spPr>
            <a:xfrm>
              <a:off x="55796" y="121410"/>
              <a:ext cx="975797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700">
                  <a:latin typeface="Corbel"/>
                  <a:ea typeface="Corbel"/>
                  <a:cs typeface="Corbel"/>
                  <a:sym typeface="Corbel"/>
                </a:defRPr>
              </a:lvl1pPr>
            </a:lstStyle>
            <a:p>
              <a:pPr>
                <a:defRPr sz="1800"/>
              </a:pPr>
              <a:r>
                <a:rPr sz="1700"/>
                <a:t>Tamar</a:t>
              </a:r>
            </a:p>
          </p:txBody>
        </p:sp>
      </p:grpSp>
      <p:sp>
        <p:nvSpPr>
          <p:cNvPr id="191" name="Shape 19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2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7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ID="9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2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ntr" nodeType="clickEffect" presetID="9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7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Class="entr" nodeType="clickEffect" presetID="9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2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ID="9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7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4" grpId="1"/>
      <p:bldP build="whole" bldLvl="1" animBg="1" rev="0" advAuto="0" spid="169" grpId="6"/>
      <p:bldP build="whole" bldLvl="1" animBg="1" rev="0" advAuto="0" spid="172" grpId="7"/>
      <p:bldP build="whole" bldLvl="1" animBg="1" rev="0" advAuto="0" spid="187" grpId="12"/>
      <p:bldP build="whole" bldLvl="1" animBg="1" rev="0" advAuto="0" spid="166" grpId="5"/>
      <p:bldP build="whole" bldLvl="1" animBg="1" rev="0" advAuto="0" spid="160" grpId="3"/>
      <p:bldP build="whole" bldLvl="1" animBg="1" rev="0" advAuto="0" spid="163" grpId="4"/>
      <p:bldP build="whole" bldLvl="1" animBg="1" rev="0" advAuto="0" spid="175" grpId="8"/>
      <p:bldP build="whole" bldLvl="1" animBg="1" rev="0" advAuto="0" spid="181" grpId="10"/>
      <p:bldP build="whole" bldLvl="1" animBg="1" rev="0" advAuto="0" spid="184" grpId="11"/>
      <p:bldP build="whole" bldLvl="1" animBg="1" rev="0" advAuto="0" spid="190" grpId="13"/>
      <p:bldP build="whole" bldLvl="1" animBg="1" rev="0" advAuto="0" spid="178" grpId="9"/>
      <p:bldP build="whole" bldLvl="1" animBg="1" rev="0" advAuto="0" spid="157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>
            <p:ph type="title"/>
          </p:nvPr>
        </p:nvSpPr>
        <p:spPr>
          <a:xfrm>
            <a:off x="595313" y="355600"/>
            <a:ext cx="9144001" cy="1371600"/>
          </a:xfrm>
          <a:prstGeom prst="rect">
            <a:avLst/>
          </a:prstGeom>
        </p:spPr>
        <p:txBody>
          <a:bodyPr/>
          <a:lstStyle>
            <a:lvl1pPr algn="ctr">
              <a:defRPr b="1"/>
            </a:lvl1pPr>
          </a:lstStyle>
          <a:p>
            <a:pPr>
              <a:defRPr spc="0" sz="1800">
                <a:solidFill>
                  <a:srgbClr val="000000"/>
                </a:solidFill>
              </a:defRPr>
            </a:pPr>
            <a:r>
              <a:rPr spc="100" sz="3600">
                <a:solidFill>
                  <a:srgbClr val="FFFFFF"/>
                </a:solidFill>
              </a:rPr>
              <a:t>Chapter 1:                                               The Human Communication Process</a:t>
            </a:r>
          </a:p>
        </p:txBody>
      </p:sp>
      <p:sp>
        <p:nvSpPr>
          <p:cNvPr id="194" name="Shape 194"/>
          <p:cNvSpPr/>
          <p:nvPr>
            <p:ph type="body" idx="1"/>
          </p:nvPr>
        </p:nvSpPr>
        <p:spPr>
          <a:xfrm>
            <a:off x="68956" y="1817041"/>
            <a:ext cx="10120515" cy="4857075"/>
          </a:xfrm>
          <a:prstGeom prst="rect">
            <a:avLst/>
          </a:prstGeom>
          <a:solidFill>
            <a:schemeClr val="accent2"/>
          </a:solidFill>
          <a:ln>
            <a:solidFill>
              <a:srgbClr val="378627"/>
            </a:solidFill>
            <a:miter lim="800000"/>
          </a:ln>
        </p:spPr>
        <p:txBody>
          <a:bodyPr lIns="0" tIns="0" rIns="0" bIns="0"/>
          <a:lstStyle/>
          <a:p>
            <a:pPr marL="464180" indent="-46418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List and explain the components of human communication. </a:t>
            </a:r>
            <a:endParaRPr sz="2500"/>
          </a:p>
          <a:p>
            <a:pPr marL="464180" indent="-46418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Explain the effects of perceptions on the human communication process. </a:t>
            </a:r>
            <a:endParaRPr sz="2500"/>
          </a:p>
          <a:p>
            <a:pPr marL="464180" indent="-46418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Identify, define and give examples of the noise factors that affect the human communication process. </a:t>
            </a:r>
            <a:endParaRPr sz="2500"/>
          </a:p>
          <a:p>
            <a:pPr marL="464180" indent="-46418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Illustrate, define, and give examples of the linear, interactional, and    transactional models of communication. </a:t>
            </a:r>
            <a:endParaRPr sz="2500"/>
          </a:p>
          <a:p>
            <a:pPr marL="464180" indent="-46418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Describe the concept of communication as a system. </a:t>
            </a:r>
            <a:endParaRPr sz="2500"/>
          </a:p>
          <a:p>
            <a:pPr marL="464180" indent="-46418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Explain the role of the media as a communicator. </a:t>
            </a:r>
            <a:endParaRPr sz="2500"/>
          </a:p>
          <a:p>
            <a:pPr marL="464180" indent="-46418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Give evidence of the relationship between communication and culture. </a:t>
            </a:r>
            <a:endParaRPr sz="2500"/>
          </a:p>
          <a:p>
            <a:pPr marL="464180" indent="-46418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Define and explain ethnocentrism. </a:t>
            </a:r>
            <a:endParaRPr sz="2500"/>
          </a:p>
          <a:p>
            <a:pPr marL="464180" indent="-46418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Give an example of the role of First Amendment speech as a rhetorical tool. </a:t>
            </a:r>
            <a:endParaRPr sz="2500"/>
          </a:p>
          <a:p>
            <a:pPr marL="464180" indent="-46418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 Explain the role of the ethical value system in communication. </a:t>
            </a:r>
            <a:endParaRPr sz="2500"/>
          </a:p>
          <a:p>
            <a:pPr marL="464180" indent="-46418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 Analyze the basis for ethical communication. </a:t>
            </a:r>
          </a:p>
        </p:txBody>
      </p:sp>
      <p:pic>
        <p:nvPicPr>
          <p:cNvPr id="195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60162" y="214501"/>
            <a:ext cx="2326597" cy="6609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image3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86953" y="948654"/>
            <a:ext cx="2187647" cy="273667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16200000">
              <a:srgbClr val="000000">
                <a:alpha val="70000"/>
              </a:srgbClr>
            </a:outerShdw>
          </a:effectLst>
        </p:spPr>
      </p:pic>
      <p:sp>
        <p:nvSpPr>
          <p:cNvPr id="197" name="Shape 197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type="title"/>
          </p:nvPr>
        </p:nvSpPr>
        <p:spPr>
          <a:xfrm>
            <a:off x="912813" y="381000"/>
            <a:ext cx="9144001" cy="1371600"/>
          </a:xfrm>
          <a:prstGeom prst="rect">
            <a:avLst/>
          </a:prstGeom>
        </p:spPr>
        <p:txBody>
          <a:bodyPr/>
          <a:lstStyle/>
          <a:p>
            <a:pPr algn="ctr">
              <a:defRPr b="1" spc="0" sz="1800">
                <a:solidFill>
                  <a:srgbClr val="000000"/>
                </a:solidFill>
              </a:defRPr>
            </a:pPr>
            <a:r>
              <a:rPr spc="100" sz="3600">
                <a:solidFill>
                  <a:srgbClr val="FFFFFF"/>
                </a:solidFill>
              </a:rPr>
              <a:t>Chapter 1: </a:t>
            </a:r>
          </a:p>
          <a:p>
            <a:pPr algn="ctr">
              <a:defRPr b="1" spc="0" sz="1800">
                <a:solidFill>
                  <a:srgbClr val="000000"/>
                </a:solidFill>
              </a:defRPr>
            </a:pPr>
            <a:r>
              <a:rPr spc="100" sz="3600">
                <a:solidFill>
                  <a:srgbClr val="FFFFFF"/>
                </a:solidFill>
              </a:rPr>
              <a:t>Administration and Ethical Thinking</a:t>
            </a:r>
          </a:p>
        </p:txBody>
      </p:sp>
      <p:sp>
        <p:nvSpPr>
          <p:cNvPr id="200" name="Shape 200"/>
          <p:cNvSpPr/>
          <p:nvPr>
            <p:ph type="body" idx="1"/>
          </p:nvPr>
        </p:nvSpPr>
        <p:spPr>
          <a:xfrm>
            <a:off x="887412" y="1904999"/>
            <a:ext cx="9134393" cy="4688419"/>
          </a:xfrm>
          <a:prstGeom prst="rect">
            <a:avLst/>
          </a:prstGeom>
          <a:solidFill>
            <a:schemeClr val="accent1">
              <a:satOff val="-43001"/>
              <a:lumOff val="-13372"/>
            </a:schemeClr>
          </a:solidFill>
        </p:spPr>
        <p:txBody>
          <a:bodyPr lIns="0" tIns="0" rIns="0" bIns="0"/>
          <a:lstStyle/>
          <a:p>
            <a:pPr marL="0" indent="0" algn="ctr" defTabSz="859536">
              <a:spcBef>
                <a:spcPts val="1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i="1" sz="3100">
                <a:solidFill>
                  <a:srgbClr val="FFFFFF"/>
                </a:solidFill>
              </a:rPr>
              <a:t>Turn and Talk </a:t>
            </a:r>
            <a:endParaRPr i="1" sz="3100"/>
          </a:p>
          <a:p>
            <a:pPr marL="315610" indent="-315610" defTabSz="859536">
              <a:spcBef>
                <a:spcPts val="1600"/>
              </a:spcBef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FFFFFF"/>
                </a:solidFill>
              </a:rPr>
              <a:t>What made the administrative problem a moral ethical dilemma?</a:t>
            </a:r>
            <a:endParaRPr sz="2700"/>
          </a:p>
          <a:p>
            <a:pPr marL="210406" indent="-210406" defTabSz="859536">
              <a:spcBef>
                <a:spcPts val="1600"/>
              </a:spcBef>
              <a:defRPr sz="1800">
                <a:solidFill>
                  <a:srgbClr val="000000"/>
                </a:solidFill>
              </a:defRPr>
            </a:pPr>
            <a:endParaRPr sz="2700"/>
          </a:p>
          <a:p>
            <a:pPr marL="315610" indent="-315610" defTabSz="859536">
              <a:spcBef>
                <a:spcPts val="1600"/>
              </a:spcBef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FFFFFF"/>
                </a:solidFill>
              </a:rPr>
              <a:t>Differentiate between the two moral principles that are in play. </a:t>
            </a:r>
            <a:endParaRPr sz="2700"/>
          </a:p>
          <a:p>
            <a:pPr marL="210406" indent="-210406" defTabSz="859536">
              <a:spcBef>
                <a:spcPts val="1600"/>
              </a:spcBef>
              <a:defRPr sz="1800">
                <a:solidFill>
                  <a:srgbClr val="000000"/>
                </a:solidFill>
              </a:defRPr>
            </a:pPr>
            <a:endParaRPr sz="2700"/>
          </a:p>
          <a:p>
            <a:pPr marL="315610" indent="-315610" defTabSz="859536">
              <a:spcBef>
                <a:spcPts val="1600"/>
              </a:spcBef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FFFFFF"/>
                </a:solidFill>
              </a:rPr>
              <a:t>Reflect on your moral sentiments. Is there a conflict? How do we distinguish moral from nonmoral claims? Can we construct a general ethical theory that orders our ethical principles under some general view of the Good Life?</a:t>
            </a:r>
          </a:p>
        </p:txBody>
      </p:sp>
      <p:pic>
        <p:nvPicPr>
          <p:cNvPr id="201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60162" y="214501"/>
            <a:ext cx="2326597" cy="6609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image4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32168" y="914865"/>
            <a:ext cx="1942349" cy="2920826"/>
          </a:xfrm>
          <a:prstGeom prst="rect">
            <a:avLst/>
          </a:prstGeom>
          <a:ln w="12700">
            <a:solidFill>
              <a:srgbClr val="DDDDDD"/>
            </a:solidFill>
            <a:miter lim="400000"/>
          </a:ln>
        </p:spPr>
      </p:pic>
      <p:sp>
        <p:nvSpPr>
          <p:cNvPr id="203" name="Shape 20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>
            <p:ph type="title"/>
          </p:nvPr>
        </p:nvSpPr>
        <p:spPr>
          <a:xfrm>
            <a:off x="1522413" y="533400"/>
            <a:ext cx="9144001" cy="1371600"/>
          </a:xfrm>
          <a:prstGeom prst="rect">
            <a:avLst/>
          </a:prstGeom>
        </p:spPr>
        <p:txBody>
          <a:bodyPr/>
          <a:lstStyle>
            <a:lvl1pPr algn="ctr">
              <a:defRPr b="1"/>
            </a:lvl1pPr>
          </a:lstStyle>
          <a:p>
            <a:pPr>
              <a:defRPr spc="0" sz="1800">
                <a:solidFill>
                  <a:srgbClr val="000000"/>
                </a:solidFill>
              </a:defRPr>
            </a:pPr>
            <a:r>
              <a:rPr spc="100" sz="3600">
                <a:solidFill>
                  <a:srgbClr val="FFFFFF"/>
                </a:solidFill>
              </a:rPr>
              <a:t>In-Class Reflection (ongoing)</a:t>
            </a:r>
            <a:endParaRPr spc="100" sz="3600">
              <a:solidFill>
                <a:srgbClr val="FFFFFF"/>
              </a:solidFill>
            </a:endParaRPr>
          </a:p>
        </p:txBody>
      </p:sp>
      <p:sp>
        <p:nvSpPr>
          <p:cNvPr id="206" name="Shape 206"/>
          <p:cNvSpPr/>
          <p:nvPr>
            <p:ph type="body" idx="1"/>
          </p:nvPr>
        </p:nvSpPr>
        <p:spPr>
          <a:xfrm>
            <a:off x="1302370" y="1701799"/>
            <a:ext cx="9574560" cy="4634311"/>
          </a:xfrm>
          <a:prstGeom prst="rect">
            <a:avLst/>
          </a:prstGeom>
          <a:solidFill>
            <a:schemeClr val="accent2"/>
          </a:solidFill>
          <a:ln>
            <a:solidFill>
              <a:srgbClr val="378627"/>
            </a:solidFill>
            <a:miter lim="800000"/>
          </a:ln>
        </p:spPr>
        <p:txBody>
          <a:bodyPr lIns="0" tIns="0" rIns="0" bIns="0"/>
          <a:lstStyle/>
          <a:p>
            <a:pPr lvl="2" marL="1063324" indent="-324183" defTabSz="886967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Respond briefly and in writing each week to a scenario related to effective professional communication processes that support sustainable, collaborative relationships through ethical communication. </a:t>
            </a:r>
            <a:endParaRPr sz="2400">
              <a:solidFill>
                <a:srgbClr val="FFFFFF"/>
              </a:solidFill>
            </a:endParaRPr>
          </a:p>
          <a:p>
            <a:pPr lvl="2" marL="1063324" indent="-324183" defTabSz="886967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You may use the scenario in the assigned textbook chapter or one that was discussed in class. </a:t>
            </a:r>
            <a:endParaRPr sz="2400">
              <a:solidFill>
                <a:srgbClr val="FFFFFF"/>
              </a:solidFill>
            </a:endParaRPr>
          </a:p>
          <a:p>
            <a:pPr lvl="2" marL="1063324" indent="-324183" defTabSz="886967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Typed, double spaced, Times New Roman font size 12. </a:t>
            </a:r>
            <a:endParaRPr sz="2400">
              <a:solidFill>
                <a:srgbClr val="FFFFFF"/>
              </a:solidFill>
            </a:endParaRPr>
          </a:p>
          <a:p>
            <a:pPr lvl="2" marL="1063324" indent="-324183" defTabSz="886967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Must have a cover page and reference page(s). </a:t>
            </a:r>
            <a:endParaRPr sz="2400">
              <a:solidFill>
                <a:srgbClr val="FFFFFF"/>
              </a:solidFill>
            </a:endParaRPr>
          </a:p>
          <a:p>
            <a:pPr lvl="2" marL="1063324" indent="-324183" defTabSz="886967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Use APA format (refer to the APA manual and page 9 of the syllabus). </a:t>
            </a:r>
            <a:endParaRPr sz="2400">
              <a:solidFill>
                <a:srgbClr val="FFFFFF"/>
              </a:solidFill>
            </a:endParaRPr>
          </a:p>
          <a:p>
            <a:pPr lvl="2" marL="1063324" indent="-324183" defTabSz="886967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Refer to the Written In-Class Assignment Rubric in page 19 of the syllabus. </a:t>
            </a:r>
            <a:endParaRPr sz="2400">
              <a:solidFill>
                <a:srgbClr val="FFFFFF"/>
              </a:solidFill>
            </a:endParaRPr>
          </a:p>
          <a:p>
            <a:pPr lvl="2" marL="1063324" indent="-324183" defTabSz="886967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Bring a copy to class for discussion. </a:t>
            </a:r>
          </a:p>
        </p:txBody>
      </p:sp>
      <p:pic>
        <p:nvPicPr>
          <p:cNvPr id="207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5662" y="176401"/>
            <a:ext cx="2326597" cy="660930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Shape 208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