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AFF"/>
          </a:solidFill>
        </a:fill>
      </a:tcStyle>
    </a:wholeTbl>
    <a:band2H>
      <a:tcTxStyle b="def" i="def"/>
      <a:tcStyle>
        <a:tcBdr/>
        <a:fill>
          <a:solidFill>
            <a:srgbClr val="E9F5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3CA"/>
          </a:solidFill>
        </a:fill>
      </a:tcStyle>
    </a:wholeTbl>
    <a:band2H>
      <a:tcTxStyle b="def" i="def"/>
      <a:tcStyle>
        <a:tcBdr/>
        <a:fill>
          <a:solidFill>
            <a:srgbClr val="FE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CCEB"/>
          </a:solidFill>
        </a:fill>
      </a:tcStyle>
    </a:wholeTbl>
    <a:band2H>
      <a:tcTxStyle b="def" i="def"/>
      <a:tcStyle>
        <a:tcBdr/>
        <a:fill>
          <a:solidFill>
            <a:srgbClr val="F8E7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065212" y="0"/>
            <a:ext cx="8229604" cy="4724400"/>
          </a:xfrm>
          <a:prstGeom prst="rect">
            <a:avLst/>
          </a:prstGeom>
        </p:spPr>
        <p:txBody>
          <a:bodyPr/>
          <a:lstStyle>
            <a:lvl1pPr>
              <a:lnSpc>
                <a:spcPct val="80000"/>
              </a:lnSpc>
              <a:defRPr sz="6600"/>
            </a:lvl1pPr>
          </a:lstStyle>
          <a:p>
            <a:pPr/>
            <a:r>
              <a:t>Title Text</a:t>
            </a:r>
          </a:p>
        </p:txBody>
      </p:sp>
      <p:sp>
        <p:nvSpPr>
          <p:cNvPr id="12" name="Shape 12"/>
          <p:cNvSpPr/>
          <p:nvPr>
            <p:ph type="body" sz="half" idx="1"/>
          </p:nvPr>
        </p:nvSpPr>
        <p:spPr>
          <a:xfrm>
            <a:off x="1065212" y="4800600"/>
            <a:ext cx="8229601" cy="2057400"/>
          </a:xfrm>
          <a:prstGeom prst="rect">
            <a:avLst/>
          </a:prstGeom>
        </p:spPr>
        <p:txBody>
          <a:bodyPr/>
          <a:lstStyle>
            <a:lvl1pPr marL="0" indent="0">
              <a:spcBef>
                <a:spcPts val="0"/>
              </a:spcBef>
              <a:buClrTx/>
              <a:buSzTx/>
              <a:buFontTx/>
              <a:buNone/>
              <a:defRPr cap="all" spc="200" sz="2000">
                <a:solidFill>
                  <a:schemeClr val="accent1"/>
                </a:solidFill>
              </a:defRPr>
            </a:lvl1pPr>
            <a:lvl2pPr marL="0" indent="0">
              <a:spcBef>
                <a:spcPts val="0"/>
              </a:spcBef>
              <a:buClrTx/>
              <a:buSzTx/>
              <a:buFontTx/>
              <a:buNone/>
              <a:defRPr cap="all" spc="200" sz="2000">
                <a:solidFill>
                  <a:schemeClr val="accent1"/>
                </a:solidFill>
              </a:defRPr>
            </a:lvl2pPr>
            <a:lvl3pPr marL="0" indent="0">
              <a:spcBef>
                <a:spcPts val="0"/>
              </a:spcBef>
              <a:buClrTx/>
              <a:buSzTx/>
              <a:buFontTx/>
              <a:buNone/>
              <a:defRPr cap="all" spc="200" sz="2000">
                <a:solidFill>
                  <a:schemeClr val="accent1"/>
                </a:solidFill>
              </a:defRPr>
            </a:lvl3pPr>
            <a:lvl4pPr marL="0" indent="0">
              <a:spcBef>
                <a:spcPts val="0"/>
              </a:spcBef>
              <a:buClrTx/>
              <a:buSzTx/>
              <a:buFontTx/>
              <a:buNone/>
              <a:defRPr cap="all" spc="200" sz="2000">
                <a:solidFill>
                  <a:schemeClr val="accent1"/>
                </a:solidFill>
              </a:defRPr>
            </a:lvl4pPr>
            <a:lvl5pPr marL="0" indent="0">
              <a:spcBef>
                <a:spcPts val="0"/>
              </a:spcBef>
              <a:buClrTx/>
              <a:buSzTx/>
              <a:buFontTx/>
              <a:buNone/>
              <a:defRPr cap="all" spc="200" sz="20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xfrm>
            <a:off x="5886661" y="6172200"/>
            <a:ext cx="2841838"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9" name="Shape 89"/>
          <p:cNvSpPr/>
          <p:nvPr>
            <p:ph type="title"/>
          </p:nvPr>
        </p:nvSpPr>
        <p:spPr>
          <a:xfrm>
            <a:off x="1522412" y="0"/>
            <a:ext cx="9144004" cy="1752600"/>
          </a:xfrm>
          <a:prstGeom prst="rect">
            <a:avLst/>
          </a:prstGeom>
        </p:spPr>
        <p:txBody>
          <a:bodyPr/>
          <a:lstStyle/>
          <a:p>
            <a:pPr/>
            <a:r>
              <a:t>Title Text</a:t>
            </a:r>
          </a:p>
        </p:txBody>
      </p:sp>
      <p:sp>
        <p:nvSpPr>
          <p:cNvPr id="90" name="Shape 90"/>
          <p:cNvSpPr/>
          <p:nvPr>
            <p:ph type="body" idx="1"/>
          </p:nvPr>
        </p:nvSpPr>
        <p:spPr>
          <a:xfrm>
            <a:off x="1522412" y="1904999"/>
            <a:ext cx="9134393" cy="495300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Shape 98"/>
          <p:cNvSpPr/>
          <p:nvPr>
            <p:ph type="title"/>
          </p:nvPr>
        </p:nvSpPr>
        <p:spPr>
          <a:xfrm>
            <a:off x="9142410" y="0"/>
            <a:ext cx="1524005" cy="6019802"/>
          </a:xfrm>
          <a:prstGeom prst="rect">
            <a:avLst/>
          </a:prstGeom>
        </p:spPr>
        <p:txBody>
          <a:bodyPr/>
          <a:lstStyle/>
          <a:p>
            <a:pPr/>
            <a:r>
              <a:t>Title Text</a:t>
            </a:r>
          </a:p>
        </p:txBody>
      </p:sp>
      <p:sp>
        <p:nvSpPr>
          <p:cNvPr id="99" name="Shape 99"/>
          <p:cNvSpPr/>
          <p:nvPr>
            <p:ph type="body" idx="1"/>
          </p:nvPr>
        </p:nvSpPr>
        <p:spPr>
          <a:xfrm>
            <a:off x="1522412" y="381000"/>
            <a:ext cx="7391401" cy="6477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title"/>
          </p:nvPr>
        </p:nvSpPr>
        <p:spPr>
          <a:xfrm>
            <a:off x="1522412" y="0"/>
            <a:ext cx="9144004" cy="1752600"/>
          </a:xfrm>
          <a:prstGeom prst="rect">
            <a:avLst/>
          </a:prstGeom>
        </p:spPr>
        <p:txBody>
          <a:bodyPr/>
          <a:lstStyle/>
          <a:p>
            <a:pPr/>
            <a:r>
              <a:t>Title Text</a:t>
            </a:r>
          </a:p>
        </p:txBody>
      </p:sp>
      <p:sp>
        <p:nvSpPr>
          <p:cNvPr id="21" name="Shape 21"/>
          <p:cNvSpPr/>
          <p:nvPr>
            <p:ph type="body" idx="1"/>
          </p:nvPr>
        </p:nvSpPr>
        <p:spPr>
          <a:xfrm>
            <a:off x="1522412" y="1904999"/>
            <a:ext cx="9134393" cy="495300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Shape 29"/>
          <p:cNvSpPr/>
          <p:nvPr>
            <p:ph type="title"/>
          </p:nvPr>
        </p:nvSpPr>
        <p:spPr>
          <a:xfrm>
            <a:off x="1059614" y="0"/>
            <a:ext cx="8692399" cy="5334000"/>
          </a:xfrm>
          <a:prstGeom prst="rect">
            <a:avLst/>
          </a:prstGeom>
        </p:spPr>
        <p:txBody>
          <a:bodyPr/>
          <a:lstStyle>
            <a:lvl1pPr>
              <a:lnSpc>
                <a:spcPct val="80000"/>
              </a:lnSpc>
              <a:defRPr sz="4800"/>
            </a:lvl1pPr>
          </a:lstStyle>
          <a:p>
            <a:pPr/>
            <a:r>
              <a:t>Title Text</a:t>
            </a:r>
          </a:p>
        </p:txBody>
      </p:sp>
      <p:sp>
        <p:nvSpPr>
          <p:cNvPr id="30" name="Shape 30"/>
          <p:cNvSpPr/>
          <p:nvPr>
            <p:ph type="body" sz="quarter" idx="1"/>
          </p:nvPr>
        </p:nvSpPr>
        <p:spPr>
          <a:xfrm>
            <a:off x="1065212" y="5410200"/>
            <a:ext cx="8687335" cy="1447800"/>
          </a:xfrm>
          <a:prstGeom prst="rect">
            <a:avLst/>
          </a:prstGeom>
        </p:spPr>
        <p:txBody>
          <a:bodyPr/>
          <a:lstStyle>
            <a:lvl1pPr marL="0" indent="0">
              <a:spcBef>
                <a:spcPts val="0"/>
              </a:spcBef>
              <a:buClrTx/>
              <a:buSzTx/>
              <a:buFontTx/>
              <a:buNone/>
              <a:defRPr cap="all" spc="200" sz="2000">
                <a:solidFill>
                  <a:schemeClr val="accent1"/>
                </a:solidFill>
              </a:defRPr>
            </a:lvl1pPr>
            <a:lvl2pPr marL="0" indent="0">
              <a:spcBef>
                <a:spcPts val="0"/>
              </a:spcBef>
              <a:buClrTx/>
              <a:buSzTx/>
              <a:buFontTx/>
              <a:buNone/>
              <a:defRPr cap="all" spc="200" sz="2000">
                <a:solidFill>
                  <a:schemeClr val="accent1"/>
                </a:solidFill>
              </a:defRPr>
            </a:lvl2pPr>
            <a:lvl3pPr marL="0" indent="0">
              <a:spcBef>
                <a:spcPts val="0"/>
              </a:spcBef>
              <a:buClrTx/>
              <a:buSzTx/>
              <a:buFontTx/>
              <a:buNone/>
              <a:defRPr cap="all" spc="200" sz="2000">
                <a:solidFill>
                  <a:schemeClr val="accent1"/>
                </a:solidFill>
              </a:defRPr>
            </a:lvl3pPr>
            <a:lvl4pPr marL="0" indent="0">
              <a:spcBef>
                <a:spcPts val="0"/>
              </a:spcBef>
              <a:buClrTx/>
              <a:buSzTx/>
              <a:buFontTx/>
              <a:buNone/>
              <a:defRPr cap="all" spc="200" sz="2000">
                <a:solidFill>
                  <a:schemeClr val="accent1"/>
                </a:solidFill>
              </a:defRPr>
            </a:lvl4pPr>
            <a:lvl5pPr marL="0" indent="0">
              <a:spcBef>
                <a:spcPts val="0"/>
              </a:spcBef>
              <a:buClrTx/>
              <a:buSzTx/>
              <a:buFontTx/>
              <a:buNone/>
              <a:defRPr cap="all" spc="200" sz="20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title"/>
          </p:nvPr>
        </p:nvSpPr>
        <p:spPr>
          <a:xfrm>
            <a:off x="1522412" y="0"/>
            <a:ext cx="9144004" cy="1752600"/>
          </a:xfrm>
          <a:prstGeom prst="rect">
            <a:avLst/>
          </a:prstGeom>
        </p:spPr>
        <p:txBody>
          <a:bodyPr/>
          <a:lstStyle/>
          <a:p>
            <a:pPr/>
            <a:r>
              <a:t>Title Text</a:t>
            </a:r>
          </a:p>
        </p:txBody>
      </p:sp>
      <p:sp>
        <p:nvSpPr>
          <p:cNvPr id="39" name="Shape 39"/>
          <p:cNvSpPr/>
          <p:nvPr>
            <p:ph type="body" sz="half" idx="1"/>
          </p:nvPr>
        </p:nvSpPr>
        <p:spPr>
          <a:xfrm>
            <a:off x="1504781" y="1905000"/>
            <a:ext cx="4419599" cy="495300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 name="Shape 47"/>
          <p:cNvSpPr/>
          <p:nvPr>
            <p:ph type="title"/>
          </p:nvPr>
        </p:nvSpPr>
        <p:spPr>
          <a:xfrm>
            <a:off x="1522412" y="0"/>
            <a:ext cx="9144004" cy="1752600"/>
          </a:xfrm>
          <a:prstGeom prst="rect">
            <a:avLst/>
          </a:prstGeom>
        </p:spPr>
        <p:txBody>
          <a:bodyPr/>
          <a:lstStyle/>
          <a:p>
            <a:pPr/>
            <a:r>
              <a:t>Title Text</a:t>
            </a:r>
          </a:p>
        </p:txBody>
      </p:sp>
      <p:sp>
        <p:nvSpPr>
          <p:cNvPr id="48" name="Shape 48"/>
          <p:cNvSpPr/>
          <p:nvPr>
            <p:ph type="body" sz="quarter" idx="1"/>
          </p:nvPr>
        </p:nvSpPr>
        <p:spPr>
          <a:xfrm>
            <a:off x="1522411" y="1752600"/>
            <a:ext cx="4416553" cy="1066800"/>
          </a:xfrm>
          <a:prstGeom prst="rect">
            <a:avLst/>
          </a:prstGeom>
        </p:spPr>
        <p:txBody>
          <a:bodyPr anchor="ctr"/>
          <a:lstStyle>
            <a:lvl1pPr marL="0" indent="0">
              <a:spcBef>
                <a:spcPts val="0"/>
              </a:spcBef>
              <a:buClrTx/>
              <a:buSzTx/>
              <a:buFontTx/>
              <a:buNone/>
              <a:defRPr cap="all" spc="200" sz="2000">
                <a:solidFill>
                  <a:schemeClr val="accent1"/>
                </a:solidFill>
              </a:defRPr>
            </a:lvl1pPr>
            <a:lvl2pPr marL="0" indent="0">
              <a:spcBef>
                <a:spcPts val="0"/>
              </a:spcBef>
              <a:buClrTx/>
              <a:buSzTx/>
              <a:buFontTx/>
              <a:buNone/>
              <a:defRPr cap="all" spc="200" sz="2000">
                <a:solidFill>
                  <a:schemeClr val="accent1"/>
                </a:solidFill>
              </a:defRPr>
            </a:lvl2pPr>
            <a:lvl3pPr marL="0" indent="0">
              <a:spcBef>
                <a:spcPts val="0"/>
              </a:spcBef>
              <a:buClrTx/>
              <a:buSzTx/>
              <a:buFontTx/>
              <a:buNone/>
              <a:defRPr cap="all" spc="200" sz="2000">
                <a:solidFill>
                  <a:schemeClr val="accent1"/>
                </a:solidFill>
              </a:defRPr>
            </a:lvl3pPr>
            <a:lvl4pPr marL="0" indent="0">
              <a:spcBef>
                <a:spcPts val="0"/>
              </a:spcBef>
              <a:buClrTx/>
              <a:buSzTx/>
              <a:buFontTx/>
              <a:buNone/>
              <a:defRPr cap="all" spc="200" sz="2000">
                <a:solidFill>
                  <a:schemeClr val="accent1"/>
                </a:solidFill>
              </a:defRPr>
            </a:lvl4pPr>
            <a:lvl5pPr marL="0" indent="0">
              <a:spcBef>
                <a:spcPts val="0"/>
              </a:spcBef>
              <a:buClrTx/>
              <a:buSzTx/>
              <a:buFontTx/>
              <a:buNone/>
              <a:defRPr cap="all" spc="200" sz="20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Shape 56"/>
          <p:cNvSpPr/>
          <p:nvPr>
            <p:ph type="title"/>
          </p:nvPr>
        </p:nvSpPr>
        <p:spPr>
          <a:xfrm>
            <a:off x="1522412" y="0"/>
            <a:ext cx="9144004" cy="1752600"/>
          </a:xfrm>
          <a:prstGeom prst="rect">
            <a:avLst/>
          </a:prstGeom>
        </p:spPr>
        <p:txBody>
          <a:bodyPr/>
          <a:lstStyle/>
          <a:p>
            <a:pPr/>
            <a:r>
              <a:t>Title Text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 name="Shape 71"/>
          <p:cNvSpPr/>
          <p:nvPr>
            <p:ph type="title"/>
          </p:nvPr>
        </p:nvSpPr>
        <p:spPr>
          <a:xfrm>
            <a:off x="1055603" y="0"/>
            <a:ext cx="3596608" cy="4572000"/>
          </a:xfrm>
          <a:prstGeom prst="rect">
            <a:avLst/>
          </a:prstGeom>
        </p:spPr>
        <p:txBody>
          <a:bodyPr/>
          <a:lstStyle/>
          <a:p>
            <a:pPr/>
            <a:r>
              <a:t>Title Text</a:t>
            </a:r>
          </a:p>
        </p:txBody>
      </p:sp>
      <p:sp>
        <p:nvSpPr>
          <p:cNvPr id="72" name="Shape 72"/>
          <p:cNvSpPr/>
          <p:nvPr>
            <p:ph type="body" idx="1"/>
          </p:nvPr>
        </p:nvSpPr>
        <p:spPr>
          <a:xfrm>
            <a:off x="4951414" y="685800"/>
            <a:ext cx="6400802" cy="6172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0" name="Shape 80"/>
          <p:cNvSpPr/>
          <p:nvPr>
            <p:ph type="title"/>
          </p:nvPr>
        </p:nvSpPr>
        <p:spPr>
          <a:xfrm>
            <a:off x="1055603" y="0"/>
            <a:ext cx="3596608" cy="4572000"/>
          </a:xfrm>
          <a:prstGeom prst="rect">
            <a:avLst/>
          </a:prstGeom>
        </p:spPr>
        <p:txBody>
          <a:bodyPr/>
          <a:lstStyle/>
          <a:p>
            <a:pPr/>
            <a:r>
              <a:t>Title Text</a:t>
            </a:r>
          </a:p>
        </p:txBody>
      </p:sp>
      <p:sp>
        <p:nvSpPr>
          <p:cNvPr id="81" name="Shape 81"/>
          <p:cNvSpPr/>
          <p:nvPr>
            <p:ph type="body" sz="quarter" idx="1"/>
          </p:nvPr>
        </p:nvSpPr>
        <p:spPr>
          <a:xfrm>
            <a:off x="1065212" y="4648200"/>
            <a:ext cx="3581402" cy="2209800"/>
          </a:xfrm>
          <a:prstGeom prst="rect">
            <a:avLst/>
          </a:prstGeom>
        </p:spPr>
        <p:txBody>
          <a:bodyPr/>
          <a:lstStyle>
            <a:lvl1pPr marL="0" indent="0">
              <a:spcBef>
                <a:spcPts val="1200"/>
              </a:spcBef>
              <a:buClrTx/>
              <a:buSzTx/>
              <a:buFontTx/>
              <a:buNone/>
              <a:defRPr sz="1800"/>
            </a:lvl1pPr>
            <a:lvl2pPr marL="0" indent="0">
              <a:spcBef>
                <a:spcPts val="1200"/>
              </a:spcBef>
              <a:buClrTx/>
              <a:buSzTx/>
              <a:buFontTx/>
              <a:buNone/>
              <a:defRPr sz="1800"/>
            </a:lvl2pPr>
            <a:lvl3pPr marL="0" indent="0">
              <a:spcBef>
                <a:spcPts val="1200"/>
              </a:spcBef>
              <a:buClrTx/>
              <a:buSzTx/>
              <a:buFontTx/>
              <a:buNone/>
              <a:defRPr sz="1800"/>
            </a:lvl3pPr>
            <a:lvl4pPr marL="0" indent="0">
              <a:spcBef>
                <a:spcPts val="1200"/>
              </a:spcBef>
              <a:buClrTx/>
              <a:buSzTx/>
              <a:buFontTx/>
              <a:buNone/>
              <a:defRPr sz="1800"/>
            </a:lvl4pPr>
            <a:lvl5pPr marL="0" indent="0">
              <a:spcBef>
                <a:spcPts val="1200"/>
              </a:spcBef>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027"/>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10435278" y="6423342"/>
            <a:ext cx="231137" cy="231137"/>
          </a:xfrm>
          <a:prstGeom prst="rect">
            <a:avLst/>
          </a:prstGeom>
          <a:ln w="12700">
            <a:miter lim="400000"/>
          </a:ln>
        </p:spPr>
        <p:txBody>
          <a:bodyPr wrap="none" lIns="45718" tIns="45718" rIns="45718" bIns="45718" anchor="ctr">
            <a:spAutoFit/>
          </a:bodyPr>
          <a:lstStyle>
            <a:lvl1pPr algn="r">
              <a:defRPr sz="1000">
                <a:solidFill>
                  <a:srgbClr val="FFFFFF"/>
                </a:solidFill>
                <a:latin typeface="Corbel"/>
                <a:ea typeface="Corbel"/>
                <a:cs typeface="Corbel"/>
                <a:sym typeface="Corbel"/>
              </a:defRPr>
            </a:lvl1pPr>
          </a:lstStyle>
          <a:p>
            <a:pPr/>
            <a:fld id="{86CB4B4D-7CA3-9044-876B-883B54F8677D}" type="slidenum"/>
          </a:p>
        </p:txBody>
      </p:sp>
      <p:sp>
        <p:nvSpPr>
          <p:cNvPr id="3" name="Shape 3"/>
          <p:cNvSpPr/>
          <p:nvPr>
            <p:ph type="title"/>
          </p:nvPr>
        </p:nvSpPr>
        <p:spPr>
          <a:xfrm>
            <a:off x="1824780" y="0"/>
            <a:ext cx="9743441" cy="1836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p>
            <a:pPr/>
            <a:r>
              <a:t>Title Text</a:t>
            </a:r>
          </a:p>
        </p:txBody>
      </p:sp>
      <p:sp>
        <p:nvSpPr>
          <p:cNvPr id="4" name="Shape 4"/>
          <p:cNvSpPr/>
          <p:nvPr>
            <p:ph type="body" idx="1"/>
          </p:nvPr>
        </p:nvSpPr>
        <p:spPr>
          <a:xfrm>
            <a:off x="6797994" y="2438400"/>
            <a:ext cx="4770227"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b="0" baseline="0" cap="none" i="0" spc="100" strike="noStrike" sz="3600" u="none">
          <a:ln>
            <a:noFill/>
          </a:ln>
          <a:solidFill>
            <a:srgbClr val="FFFFFF"/>
          </a:solidFill>
          <a:uFillTx/>
          <a:latin typeface="Corbel"/>
          <a:ea typeface="Corbel"/>
          <a:cs typeface="Corbel"/>
          <a:sym typeface="Corbel"/>
        </a:defRPr>
      </a:lvl9pPr>
    </p:titleStyle>
    <p:bodyStyle>
      <a:lvl1pPr marL="223838" marR="0" indent="-223838"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1pPr>
      <a:lvl2pPr marL="509905" marR="0" indent="-278129"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2pPr>
      <a:lvl3pPr marL="755650" marR="0" indent="-292100"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3pPr>
      <a:lvl4pPr marL="944562" marR="0" indent="-26193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4pPr>
      <a:lvl5pPr marL="1116807" marR="0" indent="-2595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5pPr>
      <a:lvl6pPr marL="1293874" marR="0" indent="-260602"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6pPr>
      <a:lvl7pPr marL="1467611" marR="0" indent="-260602"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7pPr>
      <a:lvl8pPr marL="1641348" marR="0" indent="-260604"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8pPr>
      <a:lvl9pPr marL="1815083" marR="0" indent="-260602"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400" u="none">
          <a:ln>
            <a:noFill/>
          </a:ln>
          <a:solidFill>
            <a:srgbClr val="FFFFFF"/>
          </a:solidFill>
          <a:uFillTx/>
          <a:latin typeface="Corbel"/>
          <a:ea typeface="Corbel"/>
          <a:cs typeface="Corbel"/>
          <a:sym typeface="Corbe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tif"/><Relationship Id="rId4" Type="http://schemas.openxmlformats.org/officeDocument/2006/relationships/image" Target="../media/image8.png"/><Relationship Id="rId5"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loridaSchoolLeaders.org" TargetMode="External"/><Relationship Id="rId3"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9.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n.com/2016/01/26/us/indiana-school-bus/index.html" TargetMode="External"/><Relationship Id="rId3" Type="http://schemas.openxmlformats.org/officeDocument/2006/relationships/image" Target="../media/image3.png"/><Relationship Id="rId4" Type="http://schemas.openxmlformats.org/officeDocument/2006/relationships/image" Target="../media/image3.tif"/><Relationship Id="rId5"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ctrTitle"/>
          </p:nvPr>
        </p:nvSpPr>
        <p:spPr>
          <a:xfrm>
            <a:off x="1065214" y="1739900"/>
            <a:ext cx="9601198" cy="2895600"/>
          </a:xfrm>
          <a:prstGeom prst="rect">
            <a:avLst/>
          </a:prstGeom>
        </p:spPr>
        <p:txBody>
          <a:bodyPr/>
          <a:lstStyle/>
          <a:p>
            <a:pPr>
              <a:defRPr spc="0" sz="4000"/>
            </a:pPr>
            <a:r>
              <a:rPr b="1"/>
              <a:t>EDU 615 </a:t>
            </a:r>
            <a:endParaRPr b="1" spc="60">
              <a:solidFill>
                <a:srgbClr val="000000"/>
              </a:solidFill>
            </a:endParaRPr>
          </a:p>
          <a:p>
            <a:pPr>
              <a:defRPr b="1" spc="0" sz="4000"/>
            </a:pPr>
            <a:r>
              <a:t>Ethics and Communication for Leaders</a:t>
            </a:r>
            <a:endParaRPr spc="60">
              <a:solidFill>
                <a:srgbClr val="000000"/>
              </a:solidFill>
            </a:endParaRPr>
          </a:p>
          <a:p>
            <a:pPr>
              <a:defRPr b="1" spc="60" sz="4000">
                <a:solidFill>
                  <a:srgbClr val="000000"/>
                </a:solidFill>
              </a:defRPr>
            </a:pPr>
          </a:p>
          <a:p>
            <a:pPr>
              <a:defRPr b="1" i="1" spc="0" sz="4000"/>
            </a:pPr>
            <a:r>
              <a:t>Week #3: Thursday, January 28, 2016</a:t>
            </a:r>
          </a:p>
        </p:txBody>
      </p:sp>
      <p:sp>
        <p:nvSpPr>
          <p:cNvPr id="110" name="Shape 110"/>
          <p:cNvSpPr/>
          <p:nvPr>
            <p:ph type="subTitle" sz="quarter" idx="1"/>
          </p:nvPr>
        </p:nvSpPr>
        <p:spPr>
          <a:xfrm>
            <a:off x="1065212" y="4800600"/>
            <a:ext cx="8229601" cy="1219200"/>
          </a:xfrm>
          <a:prstGeom prst="rect">
            <a:avLst/>
          </a:prstGeom>
        </p:spPr>
        <p:txBody>
          <a:bodyPr/>
          <a:lstStyle/>
          <a:p>
            <a:pPr/>
            <a:r>
              <a:t>Terrence narinesingh, ed.s.</a:t>
            </a:r>
          </a:p>
          <a:p>
            <a:pPr/>
            <a:r>
              <a:t>adjunct professor</a:t>
            </a:r>
          </a:p>
          <a:p>
            <a:pPr/>
            <a:r>
              <a:t>Adrian Dominican school of education </a:t>
            </a:r>
          </a:p>
          <a:p>
            <a:pPr/>
            <a:r>
              <a:t>educational leadership </a:t>
            </a:r>
          </a:p>
        </p:txBody>
      </p:sp>
      <p:grpSp>
        <p:nvGrpSpPr>
          <p:cNvPr id="113" name="Group 113" descr="https://www.scoutrfp.com/wp-content/uploads/2015/07/Barry-University-logo.jpg"/>
          <p:cNvGrpSpPr/>
          <p:nvPr/>
        </p:nvGrpSpPr>
        <p:grpSpPr>
          <a:xfrm>
            <a:off x="4002763" y="-18601"/>
            <a:ext cx="4635847" cy="1647833"/>
            <a:chOff x="-1" y="0"/>
            <a:chExt cx="4635845" cy="1647831"/>
          </a:xfrm>
        </p:grpSpPr>
        <p:pic>
          <p:nvPicPr>
            <p:cNvPr id="111" name="image4.jpeg" descr="https://www.scoutrfp.com/wp-content/uploads/2015/07/Barry-University-logo.jpg"/>
            <p:cNvPicPr>
              <a:picLocks noChangeAspect="1"/>
            </p:cNvPicPr>
            <p:nvPr/>
          </p:nvPicPr>
          <p:blipFill>
            <a:blip r:embed="rId2">
              <a:extLst/>
            </a:blip>
            <a:stretch>
              <a:fillRect/>
            </a:stretch>
          </p:blipFill>
          <p:spPr>
            <a:xfrm>
              <a:off x="203199" y="203200"/>
              <a:ext cx="4229445" cy="1203330"/>
            </a:xfrm>
            <a:prstGeom prst="rect">
              <a:avLst/>
            </a:prstGeom>
            <a:ln w="12700" cap="flat">
              <a:noFill/>
              <a:miter lim="400000"/>
            </a:ln>
            <a:effectLst/>
          </p:spPr>
        </p:pic>
        <p:pic>
          <p:nvPicPr>
            <p:cNvPr id="112" name="image2.png"/>
            <p:cNvPicPr>
              <a:picLocks noChangeAspect="1"/>
            </p:cNvPicPr>
            <p:nvPr/>
          </p:nvPicPr>
          <p:blipFill>
            <a:blip r:embed="rId3">
              <a:extLst/>
            </a:blip>
            <a:stretch>
              <a:fillRect/>
            </a:stretch>
          </p:blipFill>
          <p:spPr>
            <a:xfrm>
              <a:off x="-2" y="-1"/>
              <a:ext cx="4635847" cy="1647833"/>
            </a:xfrm>
            <a:prstGeom prst="rect">
              <a:avLst/>
            </a:prstGeom>
            <a:ln w="12700" cap="flat">
              <a:noFill/>
              <a:miter lim="400000"/>
            </a:ln>
            <a:effectLst/>
          </p:spPr>
        </p:pic>
      </p:grpSp>
      <p:pic>
        <p:nvPicPr>
          <p:cNvPr id="114" name="image1.tif"/>
          <p:cNvPicPr>
            <a:picLocks noChangeAspect="1"/>
          </p:cNvPicPr>
          <p:nvPr/>
        </p:nvPicPr>
        <p:blipFill>
          <a:blip r:embed="rId4">
            <a:extLst/>
          </a:blip>
          <a:stretch>
            <a:fillRect/>
          </a:stretch>
        </p:blipFill>
        <p:spPr>
          <a:xfrm>
            <a:off x="8318499" y="4076700"/>
            <a:ext cx="3860804" cy="2895600"/>
          </a:xfrm>
          <a:prstGeom prst="rect">
            <a:avLst/>
          </a:prstGeom>
          <a:ln w="12700">
            <a:miter lim="400000"/>
          </a:ln>
        </p:spPr>
      </p:pic>
      <p:sp>
        <p:nvSpPr>
          <p:cNvPr id="115" name="Shape 11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1517649" y="266700"/>
            <a:ext cx="9144002" cy="1371600"/>
          </a:xfrm>
          <a:prstGeom prst="rect">
            <a:avLst/>
          </a:prstGeom>
        </p:spPr>
        <p:txBody>
          <a:bodyPr/>
          <a:lstStyle>
            <a:lvl1pPr algn="ctr">
              <a:defRPr b="1"/>
            </a:lvl1pPr>
          </a:lstStyle>
          <a:p>
            <a:pPr/>
            <a:r>
              <a:t>In-Class Reflection (ongoing)</a:t>
            </a:r>
          </a:p>
        </p:txBody>
      </p:sp>
      <p:sp>
        <p:nvSpPr>
          <p:cNvPr id="206" name="Shape 206"/>
          <p:cNvSpPr/>
          <p:nvPr>
            <p:ph type="body" idx="1"/>
          </p:nvPr>
        </p:nvSpPr>
        <p:spPr>
          <a:xfrm>
            <a:off x="1243012" y="1904999"/>
            <a:ext cx="9574560" cy="4634311"/>
          </a:xfrm>
          <a:prstGeom prst="rect">
            <a:avLst/>
          </a:prstGeom>
          <a:solidFill>
            <a:schemeClr val="accent2"/>
          </a:solidFill>
          <a:ln>
            <a:solidFill>
              <a:srgbClr val="378627"/>
            </a:solidFill>
            <a:miter lim="800000"/>
          </a:ln>
        </p:spPr>
        <p:txBody>
          <a:bodyPr lIns="0" tIns="0" rIns="0" bIns="0"/>
          <a:lstStyle/>
          <a:p>
            <a:pPr lvl="2" marL="1171384" indent="-432244" defTabSz="886966">
              <a:lnSpc>
                <a:spcPct val="100000"/>
              </a:lnSpc>
              <a:spcBef>
                <a:spcPts val="0"/>
              </a:spcBef>
              <a:buClr>
                <a:srgbClr val="FFFFFF"/>
              </a:buClr>
              <a:buFontTx/>
            </a:pPr>
            <a:r>
              <a:t>Respond briefly and in writing each week to a scenario related to effective professional communication processes that support sustainable, collaborative relationships through ethical communication. </a:t>
            </a:r>
          </a:p>
          <a:p>
            <a:pPr lvl="2" marL="1171384" indent="-432244" defTabSz="886966">
              <a:lnSpc>
                <a:spcPct val="100000"/>
              </a:lnSpc>
              <a:spcBef>
                <a:spcPts val="0"/>
              </a:spcBef>
              <a:buClr>
                <a:srgbClr val="FFFFFF"/>
              </a:buClr>
              <a:buFontTx/>
            </a:pPr>
            <a:r>
              <a:t>You may use the scenario in the assigned textbook chapter or one that was discussed in class. </a:t>
            </a:r>
          </a:p>
          <a:p>
            <a:pPr lvl="2" marL="1171384" indent="-432244" defTabSz="886966">
              <a:lnSpc>
                <a:spcPct val="100000"/>
              </a:lnSpc>
              <a:spcBef>
                <a:spcPts val="0"/>
              </a:spcBef>
              <a:buClr>
                <a:srgbClr val="FFFFFF"/>
              </a:buClr>
              <a:buFontTx/>
            </a:pPr>
            <a:r>
              <a:t>The length should be at least one full page, typed, double spaced, Times New Roman font size 12. </a:t>
            </a:r>
          </a:p>
          <a:p>
            <a:pPr lvl="2" marL="1171384" indent="-432244" defTabSz="886966">
              <a:lnSpc>
                <a:spcPct val="100000"/>
              </a:lnSpc>
              <a:spcBef>
                <a:spcPts val="0"/>
              </a:spcBef>
              <a:buClr>
                <a:srgbClr val="FFFFFF"/>
              </a:buClr>
              <a:buFontTx/>
            </a:pPr>
            <a:r>
              <a:t>Must have a cover page and reference page(s). </a:t>
            </a:r>
          </a:p>
          <a:p>
            <a:pPr lvl="2" marL="1171384" indent="-432244" defTabSz="886966">
              <a:lnSpc>
                <a:spcPct val="100000"/>
              </a:lnSpc>
              <a:spcBef>
                <a:spcPts val="0"/>
              </a:spcBef>
              <a:buClr>
                <a:srgbClr val="FFFFFF"/>
              </a:buClr>
              <a:buFontTx/>
            </a:pPr>
            <a:r>
              <a:t>Use APA format (refer to the APA manual and page 9 of the syllabus). </a:t>
            </a:r>
          </a:p>
          <a:p>
            <a:pPr lvl="2" marL="1171384" indent="-432244" defTabSz="886966">
              <a:lnSpc>
                <a:spcPct val="100000"/>
              </a:lnSpc>
              <a:spcBef>
                <a:spcPts val="0"/>
              </a:spcBef>
              <a:buClr>
                <a:srgbClr val="FFFFFF"/>
              </a:buClr>
              <a:buFontTx/>
            </a:pPr>
            <a:r>
              <a:t>Refer to the Written In-Class Assignment Rubric in page 19 of the syllabus. </a:t>
            </a:r>
          </a:p>
          <a:p>
            <a:pPr lvl="2" marL="1171384" indent="-432244" defTabSz="886966">
              <a:lnSpc>
                <a:spcPct val="100000"/>
              </a:lnSpc>
              <a:spcBef>
                <a:spcPts val="0"/>
              </a:spcBef>
              <a:buClr>
                <a:srgbClr val="FFFFFF"/>
              </a:buClr>
              <a:buFontTx/>
            </a:pPr>
            <a:r>
              <a:t>Bring a copy to class for discussion. </a:t>
            </a:r>
          </a:p>
        </p:txBody>
      </p:sp>
      <p:pic>
        <p:nvPicPr>
          <p:cNvPr id="207" name="image3.png" descr="http://neo-cdn.stretchinternet.com/fdxVvj/header/barry.png"/>
          <p:cNvPicPr>
            <a:picLocks noChangeAspect="1"/>
          </p:cNvPicPr>
          <p:nvPr/>
        </p:nvPicPr>
        <p:blipFill>
          <a:blip r:embed="rId2">
            <a:extLst/>
          </a:blip>
          <a:stretch>
            <a:fillRect/>
          </a:stretch>
        </p:blipFill>
        <p:spPr>
          <a:xfrm>
            <a:off x="9585662" y="176401"/>
            <a:ext cx="2326599" cy="660932"/>
          </a:xfrm>
          <a:prstGeom prst="rect">
            <a:avLst/>
          </a:prstGeom>
          <a:ln w="12700">
            <a:miter lim="400000"/>
          </a:ln>
        </p:spPr>
      </p:pic>
      <p:sp>
        <p:nvSpPr>
          <p:cNvPr id="208" name="Shape 2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1568449" y="279400"/>
            <a:ext cx="9144002" cy="1371600"/>
          </a:xfrm>
          <a:prstGeom prst="rect">
            <a:avLst/>
          </a:prstGeom>
        </p:spPr>
        <p:txBody>
          <a:bodyPr lIns="0" tIns="0" rIns="0" bIns="0"/>
          <a:lstStyle>
            <a:lvl1pPr algn="ctr">
              <a:defRPr b="1"/>
            </a:lvl1pPr>
          </a:lstStyle>
          <a:p>
            <a:pPr/>
            <a:r>
              <a:t>Weekly Reflections and Summary Paper (ongoing)</a:t>
            </a:r>
          </a:p>
        </p:txBody>
      </p:sp>
      <p:sp>
        <p:nvSpPr>
          <p:cNvPr id="211" name="Shape 211"/>
          <p:cNvSpPr/>
          <p:nvPr>
            <p:ph type="body" idx="1"/>
          </p:nvPr>
        </p:nvSpPr>
        <p:spPr>
          <a:xfrm>
            <a:off x="1598612" y="1904999"/>
            <a:ext cx="9134393" cy="4114802"/>
          </a:xfrm>
          <a:prstGeom prst="rect">
            <a:avLst/>
          </a:prstGeom>
          <a:solidFill>
            <a:schemeClr val="accent1">
              <a:satOff val="-43001"/>
              <a:lumOff val="-13372"/>
            </a:schemeClr>
          </a:solidFill>
          <a:ln>
            <a:solidFill>
              <a:srgbClr val="378627"/>
            </a:solidFill>
            <a:miter lim="800000"/>
          </a:ln>
        </p:spPr>
        <p:txBody>
          <a:bodyPr lIns="0" tIns="0" rIns="0" bIns="0"/>
          <a:lstStyle/>
          <a:p>
            <a:pPr lvl="2" marL="1371097" indent="-609096">
              <a:lnSpc>
                <a:spcPct val="100000"/>
              </a:lnSpc>
              <a:spcBef>
                <a:spcPts val="0"/>
              </a:spcBef>
              <a:buClr>
                <a:srgbClr val="FFFFFF"/>
              </a:buClr>
              <a:buFontTx/>
              <a:defRPr sz="2700"/>
            </a:pPr>
            <a:r>
              <a:t>Summarize the weekly in-class reflections in a written paper relating them to effective professional communication processes that support sustainable, collaborative relationships through ethical communication. </a:t>
            </a:r>
            <a:endParaRPr>
              <a:solidFill>
                <a:srgbClr val="000000"/>
              </a:solidFill>
            </a:endParaRPr>
          </a:p>
          <a:p>
            <a:pPr lvl="2" marL="1371097" indent="-609096">
              <a:lnSpc>
                <a:spcPct val="100000"/>
              </a:lnSpc>
              <a:spcBef>
                <a:spcPts val="0"/>
              </a:spcBef>
              <a:buClr>
                <a:srgbClr val="FFFFFF"/>
              </a:buClr>
              <a:buFontTx/>
              <a:defRPr sz="2700"/>
            </a:pPr>
            <a:r>
              <a:t>Double spaced, Times New Roman, font size 12. </a:t>
            </a:r>
            <a:endParaRPr>
              <a:solidFill>
                <a:srgbClr val="000000"/>
              </a:solidFill>
            </a:endParaRPr>
          </a:p>
          <a:p>
            <a:pPr lvl="2" marL="1371097" indent="-609096">
              <a:lnSpc>
                <a:spcPct val="100000"/>
              </a:lnSpc>
              <a:spcBef>
                <a:spcPts val="0"/>
              </a:spcBef>
              <a:buClr>
                <a:srgbClr val="FFFFFF"/>
              </a:buClr>
              <a:buFontTx/>
              <a:defRPr sz="2700"/>
            </a:pPr>
            <a:r>
              <a:t>Must have a cover page and reference page(s). </a:t>
            </a:r>
            <a:endParaRPr>
              <a:solidFill>
                <a:srgbClr val="000000"/>
              </a:solidFill>
            </a:endParaRPr>
          </a:p>
          <a:p>
            <a:pPr lvl="2" marL="1371097" indent="-609096">
              <a:lnSpc>
                <a:spcPct val="100000"/>
              </a:lnSpc>
              <a:spcBef>
                <a:spcPts val="0"/>
              </a:spcBef>
              <a:buClr>
                <a:srgbClr val="FFFFFF"/>
              </a:buClr>
              <a:buFontTx/>
              <a:defRPr sz="2700"/>
            </a:pPr>
            <a:r>
              <a:t>Use APA format (refer the APA manual and page 9 of the syllabus). </a:t>
            </a:r>
            <a:endParaRPr>
              <a:solidFill>
                <a:srgbClr val="000000"/>
              </a:solidFill>
            </a:endParaRPr>
          </a:p>
          <a:p>
            <a:pPr lvl="2" marL="1371097" indent="-609096">
              <a:lnSpc>
                <a:spcPct val="100000"/>
              </a:lnSpc>
              <a:spcBef>
                <a:spcPts val="0"/>
              </a:spcBef>
              <a:buClr>
                <a:srgbClr val="FFFFFF"/>
              </a:buClr>
              <a:buFontTx/>
              <a:defRPr sz="2700"/>
            </a:pPr>
            <a:r>
              <a:t>Bring a copy to class for discussion. </a:t>
            </a:r>
          </a:p>
        </p:txBody>
      </p:sp>
      <p:pic>
        <p:nvPicPr>
          <p:cNvPr id="212" name="image3.png" descr="http://neo-cdn.stretchinternet.com/fdxVvj/header/barry.png"/>
          <p:cNvPicPr>
            <a:picLocks noChangeAspect="1"/>
          </p:cNvPicPr>
          <p:nvPr/>
        </p:nvPicPr>
        <p:blipFill>
          <a:blip r:embed="rId2">
            <a:extLst/>
          </a:blip>
          <a:stretch>
            <a:fillRect/>
          </a:stretch>
        </p:blipFill>
        <p:spPr>
          <a:xfrm>
            <a:off x="9585662" y="176401"/>
            <a:ext cx="2326599" cy="660932"/>
          </a:xfrm>
          <a:prstGeom prst="rect">
            <a:avLst/>
          </a:prstGeom>
          <a:ln w="12700">
            <a:miter lim="400000"/>
          </a:ln>
        </p:spPr>
      </p:pic>
      <p:sp>
        <p:nvSpPr>
          <p:cNvPr id="213" name="Shape 21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2495552" y="2307164"/>
            <a:ext cx="9144004" cy="2243672"/>
          </a:xfrm>
          <a:prstGeom prst="rect">
            <a:avLst/>
          </a:prstGeom>
        </p:spPr>
        <p:txBody>
          <a:bodyPr lIns="0" tIns="0" rIns="0" bIns="0"/>
          <a:lstStyle/>
          <a:p>
            <a:pPr algn="ctr" defTabSz="758951">
              <a:defRPr b="1" spc="0" sz="2900"/>
            </a:pPr>
            <a:r>
              <a:t>Florida College </a:t>
            </a:r>
            <a:endParaRPr spc="83">
              <a:solidFill>
                <a:srgbClr val="000000"/>
              </a:solidFill>
            </a:endParaRPr>
          </a:p>
          <a:p>
            <a:pPr algn="ctr" defTabSz="758951">
              <a:defRPr b="1" spc="0" sz="2900"/>
            </a:pPr>
            <a:r>
              <a:t>and Career </a:t>
            </a:r>
            <a:endParaRPr spc="83">
              <a:solidFill>
                <a:srgbClr val="000000"/>
              </a:solidFill>
            </a:endParaRPr>
          </a:p>
          <a:p>
            <a:pPr algn="ctr" defTabSz="758951">
              <a:defRPr b="1" spc="0" sz="2900"/>
            </a:pPr>
            <a:r>
              <a:t>Ready </a:t>
            </a:r>
            <a:endParaRPr spc="83">
              <a:solidFill>
                <a:srgbClr val="000000"/>
              </a:solidFill>
            </a:endParaRPr>
          </a:p>
          <a:p>
            <a:pPr algn="ctr" defTabSz="758951">
              <a:defRPr b="1" spc="0" sz="2900"/>
            </a:pPr>
            <a:r>
              <a:t>Standards</a:t>
            </a:r>
          </a:p>
        </p:txBody>
      </p:sp>
      <p:pic>
        <p:nvPicPr>
          <p:cNvPr id="216" name="image3.png" descr="http://neo-cdn.stretchinternet.com/fdxVvj/header/barry.png"/>
          <p:cNvPicPr>
            <a:picLocks noChangeAspect="1"/>
          </p:cNvPicPr>
          <p:nvPr/>
        </p:nvPicPr>
        <p:blipFill>
          <a:blip r:embed="rId2">
            <a:extLst/>
          </a:blip>
          <a:stretch>
            <a:fillRect/>
          </a:stretch>
        </p:blipFill>
        <p:spPr>
          <a:xfrm>
            <a:off x="9585662" y="176401"/>
            <a:ext cx="2326599" cy="660932"/>
          </a:xfrm>
          <a:prstGeom prst="rect">
            <a:avLst/>
          </a:prstGeom>
          <a:ln w="12700">
            <a:miter lim="400000"/>
          </a:ln>
        </p:spPr>
      </p:pic>
      <p:pic>
        <p:nvPicPr>
          <p:cNvPr id="217" name="image6.tif"/>
          <p:cNvPicPr>
            <a:picLocks noChangeAspect="1"/>
          </p:cNvPicPr>
          <p:nvPr/>
        </p:nvPicPr>
        <p:blipFill>
          <a:blip r:embed="rId3">
            <a:extLst/>
          </a:blip>
          <a:stretch>
            <a:fillRect/>
          </a:stretch>
        </p:blipFill>
        <p:spPr>
          <a:xfrm>
            <a:off x="4189126" y="261224"/>
            <a:ext cx="3252819" cy="6431339"/>
          </a:xfrm>
          <a:prstGeom prst="rect">
            <a:avLst/>
          </a:prstGeom>
          <a:ln w="12700">
            <a:miter lim="400000"/>
          </a:ln>
        </p:spPr>
      </p:pic>
      <p:pic>
        <p:nvPicPr>
          <p:cNvPr id="218" name="image8.png"/>
          <p:cNvPicPr>
            <a:picLocks noChangeAspect="1"/>
          </p:cNvPicPr>
          <p:nvPr/>
        </p:nvPicPr>
        <p:blipFill>
          <a:blip r:embed="rId4">
            <a:extLst/>
          </a:blip>
          <a:stretch>
            <a:fillRect/>
          </a:stretch>
        </p:blipFill>
        <p:spPr>
          <a:xfrm>
            <a:off x="4715736" y="2254779"/>
            <a:ext cx="2326599" cy="2348442"/>
          </a:xfrm>
          <a:prstGeom prst="rect">
            <a:avLst/>
          </a:prstGeom>
          <a:ln w="12700">
            <a:miter lim="400000"/>
          </a:ln>
        </p:spPr>
      </p:pic>
      <p:pic>
        <p:nvPicPr>
          <p:cNvPr id="219" name="image9.png"/>
          <p:cNvPicPr>
            <a:picLocks noChangeAspect="1"/>
          </p:cNvPicPr>
          <p:nvPr/>
        </p:nvPicPr>
        <p:blipFill>
          <a:blip r:embed="rId5">
            <a:extLst/>
          </a:blip>
          <a:stretch>
            <a:fillRect/>
          </a:stretch>
        </p:blipFill>
        <p:spPr>
          <a:xfrm>
            <a:off x="4625807" y="1415294"/>
            <a:ext cx="2506460" cy="589359"/>
          </a:xfrm>
          <a:prstGeom prst="rect">
            <a:avLst/>
          </a:prstGeom>
          <a:ln w="12700">
            <a:miter lim="400000"/>
          </a:ln>
        </p:spPr>
      </p:pic>
      <p:sp>
        <p:nvSpPr>
          <p:cNvPr id="220" name="Shape 2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xfrm>
            <a:off x="1509713" y="673098"/>
            <a:ext cx="9144001" cy="1840048"/>
          </a:xfrm>
          <a:prstGeom prst="rect">
            <a:avLst/>
          </a:prstGeom>
        </p:spPr>
        <p:txBody>
          <a:bodyPr/>
          <a:lstStyle/>
          <a:p>
            <a:pPr algn="ctr" defTabSz="786383">
              <a:defRPr b="1" spc="0" sz="3000"/>
            </a:pPr>
            <a:r>
              <a:t>Individual Activity: </a:t>
            </a:r>
            <a:endParaRPr spc="86">
              <a:solidFill>
                <a:srgbClr val="000000"/>
              </a:solidFill>
            </a:endParaRPr>
          </a:p>
          <a:p>
            <a:pPr algn="ctr" defTabSz="786383">
              <a:defRPr b="1" spc="86" sz="3000">
                <a:solidFill>
                  <a:srgbClr val="000000"/>
                </a:solidFill>
              </a:defRPr>
            </a:pPr>
          </a:p>
          <a:p>
            <a:pPr algn="ctr" defTabSz="786383">
              <a:defRPr b="1" spc="0" sz="3000"/>
            </a:pPr>
            <a:r>
              <a:t>William Cecil Golden (WCG) School Leadership Development Program </a:t>
            </a:r>
          </a:p>
        </p:txBody>
      </p:sp>
      <p:sp>
        <p:nvSpPr>
          <p:cNvPr id="223" name="Shape 223"/>
          <p:cNvSpPr/>
          <p:nvPr>
            <p:ph type="body" sz="half" idx="1"/>
          </p:nvPr>
        </p:nvSpPr>
        <p:spPr>
          <a:xfrm>
            <a:off x="1522412" y="2870198"/>
            <a:ext cx="9134393" cy="3209600"/>
          </a:xfrm>
          <a:prstGeom prst="rect">
            <a:avLst/>
          </a:prstGeom>
          <a:solidFill>
            <a:schemeClr val="accent2">
              <a:lumOff val="-9333"/>
            </a:schemeClr>
          </a:solidFill>
        </p:spPr>
        <p:txBody>
          <a:bodyPr lIns="0" tIns="0" rIns="0" bIns="0"/>
          <a:lstStyle/>
          <a:p>
            <a:pPr marL="397933" indent="-397933"/>
            <a:r>
              <a:t>Register for the WCG. </a:t>
            </a:r>
          </a:p>
          <a:p>
            <a:pPr marL="397933" indent="-397933"/>
            <a:r>
              <a:t>Take the self-assessment. </a:t>
            </a:r>
          </a:p>
          <a:p>
            <a:pPr marL="397933" indent="-397933"/>
            <a:r>
              <a:t>Determine your strengths and areas of growth in the WCG.</a:t>
            </a:r>
          </a:p>
          <a:p>
            <a:pPr marL="397933" indent="-397933"/>
            <a:r>
              <a:t>Complete the WCG Module:  The Ethical Educator Chapter 3, WBA 3A</a:t>
            </a:r>
          </a:p>
          <a:p>
            <a:pPr marL="397933" indent="-397933"/>
            <a:r>
              <a:t>Website: </a:t>
            </a:r>
            <a:r>
              <a:rPr u="sng">
                <a:solidFill>
                  <a:srgbClr val="0000FF"/>
                </a:solidFill>
                <a:uFill>
                  <a:solidFill>
                    <a:srgbClr val="0000FF"/>
                  </a:solidFill>
                </a:uFill>
                <a:hlinkClick r:id="rId2" invalidUrl="" action="" tgtFrame="" tooltip="" history="1" highlightClick="0" endSnd="0"/>
              </a:rPr>
              <a:t>www.FloridaSchoolLeaders.org</a:t>
            </a:r>
          </a:p>
        </p:txBody>
      </p:sp>
      <p:pic>
        <p:nvPicPr>
          <p:cNvPr id="224" name="image3.png" descr="http://neo-cdn.stretchinternet.com/fdxVvj/header/barry.png"/>
          <p:cNvPicPr>
            <a:picLocks noChangeAspect="1"/>
          </p:cNvPicPr>
          <p:nvPr/>
        </p:nvPicPr>
        <p:blipFill>
          <a:blip r:embed="rId3">
            <a:extLst/>
          </a:blip>
          <a:stretch>
            <a:fillRect/>
          </a:stretch>
        </p:blipFill>
        <p:spPr>
          <a:xfrm>
            <a:off x="8760162" y="214501"/>
            <a:ext cx="2326599" cy="660932"/>
          </a:xfrm>
          <a:prstGeom prst="rect">
            <a:avLst/>
          </a:prstGeom>
          <a:ln w="12700">
            <a:miter lim="400000"/>
          </a:ln>
        </p:spPr>
      </p:pic>
      <p:sp>
        <p:nvSpPr>
          <p:cNvPr id="225" name="Shape 22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xfrm>
            <a:off x="1522413" y="381000"/>
            <a:ext cx="9144001" cy="1371600"/>
          </a:xfrm>
          <a:prstGeom prst="rect">
            <a:avLst/>
          </a:prstGeom>
        </p:spPr>
        <p:txBody>
          <a:bodyPr/>
          <a:lstStyle>
            <a:lvl1pPr algn="ctr">
              <a:defRPr b="1"/>
            </a:lvl1pPr>
          </a:lstStyle>
          <a:p>
            <a:pPr/>
            <a:r>
              <a:t>In-Basket Activity </a:t>
            </a:r>
          </a:p>
        </p:txBody>
      </p:sp>
      <p:sp>
        <p:nvSpPr>
          <p:cNvPr id="228" name="Shape 228"/>
          <p:cNvSpPr/>
          <p:nvPr>
            <p:ph type="body" idx="1"/>
          </p:nvPr>
        </p:nvSpPr>
        <p:spPr>
          <a:xfrm>
            <a:off x="2043109" y="1904999"/>
            <a:ext cx="9134397" cy="4114802"/>
          </a:xfrm>
          <a:prstGeom prst="rect">
            <a:avLst/>
          </a:prstGeom>
        </p:spPr>
        <p:txBody>
          <a:bodyPr/>
          <a:lstStyle/>
          <a:p>
            <a:pPr marL="0" indent="0" algn="ctr">
              <a:buSzTx/>
              <a:buNone/>
              <a:defRPr i="1" sz="3300"/>
            </a:pPr>
            <a:r>
              <a:t>If you have a GREEN folder with your course syllabus, your role in the activity is an elementary School Principal. You can select ONE Assistant Principal with a RED or ORANGE folder. </a:t>
            </a:r>
            <a:endParaRPr>
              <a:solidFill>
                <a:srgbClr val="000000"/>
              </a:solidFill>
            </a:endParaRPr>
          </a:p>
          <a:p>
            <a:pPr marL="0" indent="0" algn="ctr">
              <a:buSzTx/>
              <a:buNone/>
              <a:defRPr i="1" sz="3300">
                <a:solidFill>
                  <a:srgbClr val="000000"/>
                </a:solidFill>
              </a:defRPr>
            </a:pPr>
          </a:p>
          <a:p>
            <a:pPr marL="0" indent="0" algn="ctr">
              <a:buSzTx/>
              <a:buNone/>
              <a:defRPr i="1" sz="3300"/>
            </a:pPr>
            <a:r>
              <a:t>If you have a BLUE folder, you are a middle or high School Principal.  You can select up to 3 Assistant Principals with a RED or ORANGE folder.  </a:t>
            </a:r>
          </a:p>
        </p:txBody>
      </p:sp>
      <p:pic>
        <p:nvPicPr>
          <p:cNvPr id="229" name="image3.png" descr="http://neo-cdn.stretchinternet.com/fdxVvj/header/barry.png"/>
          <p:cNvPicPr>
            <a:picLocks noChangeAspect="1"/>
          </p:cNvPicPr>
          <p:nvPr/>
        </p:nvPicPr>
        <p:blipFill>
          <a:blip r:embed="rId2">
            <a:extLst/>
          </a:blip>
          <a:stretch>
            <a:fillRect/>
          </a:stretch>
        </p:blipFill>
        <p:spPr>
          <a:xfrm>
            <a:off x="8760162" y="214501"/>
            <a:ext cx="2326599" cy="660932"/>
          </a:xfrm>
          <a:prstGeom prst="rect">
            <a:avLst/>
          </a:prstGeom>
          <a:ln w="12700">
            <a:miter lim="400000"/>
          </a:ln>
        </p:spPr>
      </p:pic>
      <p:grpSp>
        <p:nvGrpSpPr>
          <p:cNvPr id="232" name="Group 232"/>
          <p:cNvGrpSpPr/>
          <p:nvPr/>
        </p:nvGrpSpPr>
        <p:grpSpPr>
          <a:xfrm>
            <a:off x="165096" y="1968500"/>
            <a:ext cx="1603117" cy="1270000"/>
            <a:chOff x="-1" y="0"/>
            <a:chExt cx="1603116" cy="1270000"/>
          </a:xfrm>
        </p:grpSpPr>
        <p:sp>
          <p:nvSpPr>
            <p:cNvPr id="230" name="Shape 230"/>
            <p:cNvSpPr/>
            <p:nvPr/>
          </p:nvSpPr>
          <p:spPr>
            <a:xfrm>
              <a:off x="-2" y="0"/>
              <a:ext cx="1603117" cy="1270000"/>
            </a:xfrm>
            <a:prstGeom prst="rect">
              <a:avLst/>
            </a:prstGeom>
            <a:solidFill>
              <a:schemeClr val="accent2"/>
            </a:solidFill>
            <a:ln w="12700" cap="flat">
              <a:solidFill>
                <a:srgbClr val="378627"/>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231" name="Shape 231"/>
            <p:cNvSpPr/>
            <p:nvPr/>
          </p:nvSpPr>
          <p:spPr>
            <a:xfrm>
              <a:off x="-2" y="380998"/>
              <a:ext cx="160311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latin typeface="Corbel"/>
                  <a:ea typeface="Corbel"/>
                  <a:cs typeface="Corbel"/>
                  <a:sym typeface="Corbel"/>
                </a:defRPr>
              </a:lvl1pPr>
            </a:lstStyle>
            <a:p>
              <a:pPr/>
              <a:r>
                <a:t>ELEMENTARY  PRINCIPAL</a:t>
              </a:r>
            </a:p>
          </p:txBody>
        </p:sp>
      </p:grpSp>
      <p:grpSp>
        <p:nvGrpSpPr>
          <p:cNvPr id="235" name="Group 235"/>
          <p:cNvGrpSpPr/>
          <p:nvPr/>
        </p:nvGrpSpPr>
        <p:grpSpPr>
          <a:xfrm>
            <a:off x="165096" y="4622800"/>
            <a:ext cx="1603117" cy="1270000"/>
            <a:chOff x="-1" y="0"/>
            <a:chExt cx="1603116" cy="1270000"/>
          </a:xfrm>
        </p:grpSpPr>
        <p:sp>
          <p:nvSpPr>
            <p:cNvPr id="233" name="Shape 233"/>
            <p:cNvSpPr/>
            <p:nvPr/>
          </p:nvSpPr>
          <p:spPr>
            <a:xfrm>
              <a:off x="-2" y="0"/>
              <a:ext cx="1603117" cy="1270000"/>
            </a:xfrm>
            <a:prstGeom prst="rect">
              <a:avLst/>
            </a:prstGeom>
            <a:solidFill>
              <a:schemeClr val="accent1">
                <a:satOff val="-43001"/>
                <a:lumOff val="-13372"/>
              </a:schemeClr>
            </a:solidFill>
            <a:ln w="12700" cap="flat">
              <a:solidFill>
                <a:srgbClr val="378627"/>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234" name="Shape 234"/>
            <p:cNvSpPr/>
            <p:nvPr/>
          </p:nvSpPr>
          <p:spPr>
            <a:xfrm>
              <a:off x="-2" y="380999"/>
              <a:ext cx="160311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latin typeface="Corbel"/>
                  <a:ea typeface="Corbel"/>
                  <a:cs typeface="Corbel"/>
                  <a:sym typeface="Corbel"/>
                </a:defRPr>
              </a:lvl1pPr>
            </a:lstStyle>
            <a:p>
              <a:pPr/>
              <a:r>
                <a:t>MIDDLE/HIGH  PRINCIPAL</a:t>
              </a:r>
            </a:p>
          </p:txBody>
        </p:sp>
      </p:grpSp>
      <p:pic>
        <p:nvPicPr>
          <p:cNvPr id="236" name="image7.tif"/>
          <p:cNvPicPr>
            <a:picLocks noChangeAspect="1"/>
          </p:cNvPicPr>
          <p:nvPr/>
        </p:nvPicPr>
        <p:blipFill>
          <a:blip r:embed="rId3">
            <a:extLst/>
          </a:blip>
          <a:stretch>
            <a:fillRect/>
          </a:stretch>
        </p:blipFill>
        <p:spPr>
          <a:xfrm>
            <a:off x="158750" y="2646319"/>
            <a:ext cx="1615811" cy="1152615"/>
          </a:xfrm>
          <a:prstGeom prst="rect">
            <a:avLst/>
          </a:prstGeom>
          <a:ln w="12700">
            <a:miter lim="400000"/>
          </a:ln>
        </p:spPr>
      </p:pic>
      <p:pic>
        <p:nvPicPr>
          <p:cNvPr id="237" name="image7.tif"/>
          <p:cNvPicPr>
            <a:picLocks noChangeAspect="1"/>
          </p:cNvPicPr>
          <p:nvPr/>
        </p:nvPicPr>
        <p:blipFill>
          <a:blip r:embed="rId3">
            <a:extLst/>
          </a:blip>
          <a:stretch>
            <a:fillRect/>
          </a:stretch>
        </p:blipFill>
        <p:spPr>
          <a:xfrm>
            <a:off x="158750" y="5406452"/>
            <a:ext cx="1615811" cy="1152616"/>
          </a:xfrm>
          <a:prstGeom prst="rect">
            <a:avLst/>
          </a:prstGeom>
          <a:ln w="12700">
            <a:miter lim="400000"/>
          </a:ln>
        </p:spPr>
      </p:pic>
      <p:sp>
        <p:nvSpPr>
          <p:cNvPr id="238" name="Shape 23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xfrm>
            <a:off x="146008" y="-140835"/>
            <a:ext cx="9144001" cy="1371604"/>
          </a:xfrm>
          <a:prstGeom prst="rect">
            <a:avLst/>
          </a:prstGeom>
        </p:spPr>
        <p:txBody>
          <a:bodyPr/>
          <a:lstStyle>
            <a:lvl1pPr algn="ctr">
              <a:defRPr b="1"/>
            </a:lvl1pPr>
          </a:lstStyle>
          <a:p>
            <a:pPr/>
            <a:r>
              <a:t>In-Basket Activity </a:t>
            </a:r>
          </a:p>
        </p:txBody>
      </p:sp>
      <p:sp>
        <p:nvSpPr>
          <p:cNvPr id="241" name="Shape 241"/>
          <p:cNvSpPr/>
          <p:nvPr>
            <p:ph type="body" idx="1"/>
          </p:nvPr>
        </p:nvSpPr>
        <p:spPr>
          <a:xfrm>
            <a:off x="112712" y="1422396"/>
            <a:ext cx="9134393" cy="5314826"/>
          </a:xfrm>
          <a:prstGeom prst="rect">
            <a:avLst/>
          </a:prstGeom>
          <a:solidFill>
            <a:schemeClr val="accent5"/>
          </a:solidFill>
        </p:spPr>
        <p:txBody>
          <a:bodyPr lIns="0" tIns="0" rIns="0" bIns="0"/>
          <a:lstStyle/>
          <a:p>
            <a:pPr marL="0" indent="0" algn="ctr" defTabSz="365758">
              <a:spcBef>
                <a:spcPts val="700"/>
              </a:spcBef>
              <a:buSzTx/>
              <a:buNone/>
              <a:defRPr i="1" sz="2500"/>
            </a:pPr>
            <a:r>
              <a:t>Using the Code of Ethics of the Education Profession in Florida and the Florida Principal Leadership Standards, examine the assigned scenario. </a:t>
            </a:r>
            <a:endParaRPr>
              <a:solidFill>
                <a:srgbClr val="000000"/>
              </a:solidFill>
            </a:endParaRPr>
          </a:p>
          <a:p>
            <a:pPr marL="0" indent="0" algn="ctr" defTabSz="365758">
              <a:spcBef>
                <a:spcPts val="700"/>
              </a:spcBef>
              <a:buSzTx/>
              <a:buNone/>
              <a:defRPr i="1" sz="2500">
                <a:solidFill>
                  <a:srgbClr val="000000"/>
                </a:solidFill>
              </a:defRPr>
            </a:pPr>
          </a:p>
          <a:p>
            <a:pPr marL="0" indent="0" defTabSz="365758">
              <a:spcBef>
                <a:spcPts val="700"/>
              </a:spcBef>
              <a:buSzTx/>
              <a:buNone/>
              <a:defRPr i="1" sz="2500"/>
            </a:pPr>
            <a:r>
              <a:t>1. What possible issues/concerns might this scenario raise?</a:t>
            </a:r>
            <a:endParaRPr>
              <a:solidFill>
                <a:srgbClr val="000000"/>
              </a:solidFill>
            </a:endParaRPr>
          </a:p>
          <a:p>
            <a:pPr marL="0" indent="0" defTabSz="365758">
              <a:spcBef>
                <a:spcPts val="700"/>
              </a:spcBef>
              <a:buSzTx/>
              <a:buNone/>
              <a:defRPr i="1" sz="2500"/>
            </a:pPr>
            <a:r>
              <a:t>2. How could this situation become a violation of the law, the “Code” or other school/district policies?</a:t>
            </a:r>
            <a:endParaRPr>
              <a:solidFill>
                <a:srgbClr val="000000"/>
              </a:solidFill>
            </a:endParaRPr>
          </a:p>
          <a:p>
            <a:pPr marL="0" indent="0" defTabSz="365758">
              <a:spcBef>
                <a:spcPts val="700"/>
              </a:spcBef>
              <a:buSzTx/>
              <a:buNone/>
              <a:defRPr i="1" sz="2500"/>
            </a:pPr>
            <a:r>
              <a:t>3. In this situation, what are some potential negative consequences for the teacher/administrator, for the students and the school community?</a:t>
            </a:r>
            <a:endParaRPr>
              <a:solidFill>
                <a:srgbClr val="000000"/>
              </a:solidFill>
            </a:endParaRPr>
          </a:p>
          <a:p>
            <a:pPr marL="0" indent="0" defTabSz="365758">
              <a:spcBef>
                <a:spcPts val="700"/>
              </a:spcBef>
              <a:buSzTx/>
              <a:buNone/>
              <a:defRPr i="1" sz="2500"/>
            </a:pPr>
            <a:r>
              <a:t>4. What responses/actions will result in a more positive outcome and/or what proactive measures might be considered?</a:t>
            </a:r>
            <a:endParaRPr>
              <a:solidFill>
                <a:srgbClr val="000000"/>
              </a:solidFill>
            </a:endParaRPr>
          </a:p>
          <a:p>
            <a:pPr marL="0" indent="0" algn="ctr" defTabSz="365758">
              <a:spcBef>
                <a:spcPts val="700"/>
              </a:spcBef>
              <a:buSzTx/>
              <a:buNone/>
              <a:defRPr i="1" sz="2500">
                <a:solidFill>
                  <a:srgbClr val="000000"/>
                </a:solidFill>
              </a:defRPr>
            </a:pPr>
          </a:p>
          <a:p>
            <a:pPr marL="0" indent="0" algn="ctr" defTabSz="365758">
              <a:spcBef>
                <a:spcPts val="700"/>
              </a:spcBef>
              <a:buSzTx/>
              <a:buNone/>
              <a:defRPr i="1" sz="2500"/>
            </a:pPr>
            <a:r>
              <a:t>Principals, be ready to share out in 10 minutes!</a:t>
            </a:r>
          </a:p>
        </p:txBody>
      </p:sp>
      <p:pic>
        <p:nvPicPr>
          <p:cNvPr id="242" name="image3.png" descr="http://neo-cdn.stretchinternet.com/fdxVvj/header/barry.png"/>
          <p:cNvPicPr>
            <a:picLocks noChangeAspect="1"/>
          </p:cNvPicPr>
          <p:nvPr/>
        </p:nvPicPr>
        <p:blipFill>
          <a:blip r:embed="rId2">
            <a:extLst/>
          </a:blip>
          <a:stretch>
            <a:fillRect/>
          </a:stretch>
        </p:blipFill>
        <p:spPr>
          <a:xfrm>
            <a:off x="8760162" y="214501"/>
            <a:ext cx="2326599" cy="660932"/>
          </a:xfrm>
          <a:prstGeom prst="rect">
            <a:avLst/>
          </a:prstGeom>
          <a:ln w="12700">
            <a:miter lim="400000"/>
          </a:ln>
        </p:spPr>
      </p:pic>
      <p:pic>
        <p:nvPicPr>
          <p:cNvPr id="243" name="image8.tif"/>
          <p:cNvPicPr>
            <a:picLocks noChangeAspect="1"/>
          </p:cNvPicPr>
          <p:nvPr/>
        </p:nvPicPr>
        <p:blipFill>
          <a:blip r:embed="rId3">
            <a:extLst/>
          </a:blip>
          <a:stretch>
            <a:fillRect/>
          </a:stretch>
        </p:blipFill>
        <p:spPr>
          <a:xfrm>
            <a:off x="9255245" y="2834719"/>
            <a:ext cx="2976238" cy="2232177"/>
          </a:xfrm>
          <a:prstGeom prst="rect">
            <a:avLst/>
          </a:prstGeom>
          <a:ln w="12700">
            <a:miter lim="400000"/>
          </a:ln>
        </p:spPr>
      </p:pic>
      <p:sp>
        <p:nvSpPr>
          <p:cNvPr id="244" name="Shape 24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1522413" y="381000"/>
            <a:ext cx="9144001" cy="1371600"/>
          </a:xfrm>
          <a:prstGeom prst="rect">
            <a:avLst/>
          </a:prstGeom>
        </p:spPr>
        <p:txBody>
          <a:bodyPr/>
          <a:lstStyle>
            <a:lvl1pPr algn="ctr">
              <a:defRPr b="1"/>
            </a:lvl1pPr>
          </a:lstStyle>
          <a:p>
            <a:pPr/>
            <a:r>
              <a:t>Wrap Up</a:t>
            </a:r>
          </a:p>
        </p:txBody>
      </p:sp>
      <p:sp>
        <p:nvSpPr>
          <p:cNvPr id="247" name="Shape 247"/>
          <p:cNvSpPr/>
          <p:nvPr>
            <p:ph type="body" idx="1"/>
          </p:nvPr>
        </p:nvSpPr>
        <p:spPr>
          <a:xfrm>
            <a:off x="587126" y="1904999"/>
            <a:ext cx="10069680" cy="4114802"/>
          </a:xfrm>
          <a:prstGeom prst="rect">
            <a:avLst/>
          </a:prstGeom>
        </p:spPr>
        <p:txBody>
          <a:bodyPr/>
          <a:lstStyle/>
          <a:p>
            <a:pPr marL="1112082" indent="-1112082">
              <a:buClr>
                <a:srgbClr val="FFFFFF"/>
              </a:buClr>
              <a:buFontTx/>
              <a:defRPr i="1" sz="3300"/>
            </a:pPr>
            <a:r>
              <a:t>Review </a:t>
            </a:r>
            <a:endParaRPr>
              <a:solidFill>
                <a:srgbClr val="000000"/>
              </a:solidFill>
            </a:endParaRPr>
          </a:p>
          <a:p>
            <a:pPr marL="1112082" indent="-1112082">
              <a:buClr>
                <a:srgbClr val="FFFFFF"/>
              </a:buClr>
              <a:buFontTx/>
              <a:defRPr i="1" sz="3300"/>
            </a:pPr>
            <a:r>
              <a:t>Next week Assignments: </a:t>
            </a:r>
            <a:endParaRPr>
              <a:solidFill>
                <a:srgbClr val="000000"/>
              </a:solidFill>
            </a:endParaRPr>
          </a:p>
          <a:p>
            <a:pPr lvl="3" marL="2255083" indent="-1112082">
              <a:buClr>
                <a:srgbClr val="FFFFFF"/>
              </a:buClr>
              <a:buFontTx/>
              <a:defRPr i="1" sz="3300"/>
            </a:pPr>
            <a:r>
              <a:t>In-Class Reflection </a:t>
            </a:r>
            <a:endParaRPr>
              <a:solidFill>
                <a:srgbClr val="000000"/>
              </a:solidFill>
            </a:endParaRPr>
          </a:p>
          <a:p>
            <a:pPr lvl="3" marL="2255083" indent="-1112082">
              <a:buClr>
                <a:srgbClr val="FFFFFF"/>
              </a:buClr>
              <a:buFontTx/>
              <a:defRPr i="1" sz="3300"/>
            </a:pPr>
            <a:r>
              <a:t>Weekly Reflections and Summary Paper </a:t>
            </a:r>
            <a:endParaRPr>
              <a:solidFill>
                <a:srgbClr val="000000"/>
              </a:solidFill>
            </a:endParaRPr>
          </a:p>
          <a:p>
            <a:pPr lvl="3" marL="2255083" indent="-1112082">
              <a:buClr>
                <a:srgbClr val="FFFFFF"/>
              </a:buClr>
              <a:buFontTx/>
              <a:defRPr i="1" sz="3300"/>
            </a:pPr>
            <a:r>
              <a:t>Readings - BWW Chapter 4, Ethics Chapter 4</a:t>
            </a:r>
          </a:p>
        </p:txBody>
      </p:sp>
      <p:pic>
        <p:nvPicPr>
          <p:cNvPr id="248" name="image3.png" descr="http://neo-cdn.stretchinternet.com/fdxVvj/header/barry.png"/>
          <p:cNvPicPr>
            <a:picLocks noChangeAspect="1"/>
          </p:cNvPicPr>
          <p:nvPr/>
        </p:nvPicPr>
        <p:blipFill>
          <a:blip r:embed="rId2">
            <a:extLst/>
          </a:blip>
          <a:stretch>
            <a:fillRect/>
          </a:stretch>
        </p:blipFill>
        <p:spPr>
          <a:xfrm>
            <a:off x="8760162" y="214501"/>
            <a:ext cx="2326599" cy="660932"/>
          </a:xfrm>
          <a:prstGeom prst="rect">
            <a:avLst/>
          </a:prstGeom>
          <a:ln w="12700">
            <a:miter lim="400000"/>
          </a:ln>
        </p:spPr>
      </p:pic>
      <p:sp>
        <p:nvSpPr>
          <p:cNvPr id="249" name="Shape 2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xfrm>
            <a:off x="1517608" y="-140834"/>
            <a:ext cx="9144001" cy="1371601"/>
          </a:xfrm>
          <a:prstGeom prst="rect">
            <a:avLst/>
          </a:prstGeom>
        </p:spPr>
        <p:txBody>
          <a:bodyPr/>
          <a:lstStyle>
            <a:lvl1pPr algn="ctr">
              <a:defRPr b="1"/>
            </a:lvl1pPr>
          </a:lstStyle>
          <a:p>
            <a:pPr/>
            <a:r>
              <a:t>References</a:t>
            </a:r>
          </a:p>
        </p:txBody>
      </p:sp>
      <p:sp>
        <p:nvSpPr>
          <p:cNvPr id="252" name="Shape 252"/>
          <p:cNvSpPr/>
          <p:nvPr>
            <p:ph type="body" idx="1"/>
          </p:nvPr>
        </p:nvSpPr>
        <p:spPr>
          <a:xfrm>
            <a:off x="1522412" y="1346199"/>
            <a:ext cx="9134393" cy="5400380"/>
          </a:xfrm>
          <a:prstGeom prst="rect">
            <a:avLst/>
          </a:prstGeom>
        </p:spPr>
        <p:txBody>
          <a:bodyPr/>
          <a:lstStyle/>
          <a:p>
            <a:pPr marL="0" indent="0" defTabSz="533003">
              <a:spcBef>
                <a:spcPts val="1000"/>
              </a:spcBef>
              <a:buSzTx/>
              <a:buNone/>
              <a:defRPr sz="1740"/>
            </a:pPr>
            <a:r>
              <a:t>APA (2010). </a:t>
            </a:r>
            <a:r>
              <a:rPr i="1"/>
              <a:t>Publication manual of the American Psychological Association       </a:t>
            </a:r>
            <a:endParaRPr i="1">
              <a:solidFill>
                <a:srgbClr val="000000"/>
              </a:solidFill>
            </a:endParaRPr>
          </a:p>
          <a:p>
            <a:pPr lvl="1" marL="0" indent="403288" defTabSz="533003">
              <a:spcBef>
                <a:spcPts val="1000"/>
              </a:spcBef>
              <a:buSzTx/>
              <a:buNone/>
              <a:defRPr sz="1740"/>
            </a:pPr>
            <a:r>
              <a:t>(6th ed.). Washington, DC: American Psychological Association. </a:t>
            </a:r>
            <a:endParaRPr>
              <a:solidFill>
                <a:srgbClr val="000000"/>
              </a:solidFill>
            </a:endParaRPr>
          </a:p>
          <a:p>
            <a:pPr lvl="2" marL="0" indent="266501" defTabSz="533003">
              <a:spcBef>
                <a:spcPts val="1000"/>
              </a:spcBef>
              <a:buSzTx/>
              <a:buNone/>
              <a:defRPr sz="1740">
                <a:solidFill>
                  <a:srgbClr val="000000"/>
                </a:solidFill>
              </a:defRPr>
            </a:pPr>
          </a:p>
          <a:p>
            <a:pPr marL="0" indent="0" defTabSz="533003">
              <a:spcBef>
                <a:spcPts val="1000"/>
              </a:spcBef>
              <a:buSzTx/>
              <a:buNone/>
              <a:defRPr sz="1740"/>
            </a:pPr>
            <a:r>
              <a:t>Berko, R., Wolvin, A., &amp; Wolvin, D. &amp; Aitken, J. (2012).  Foundations of verbal language. In K. </a:t>
            </a:r>
          </a:p>
          <a:p>
            <a:pPr lvl="1" marL="0" indent="403288" defTabSz="533003">
              <a:spcBef>
                <a:spcPts val="1000"/>
              </a:spcBef>
              <a:buSzTx/>
              <a:buNone/>
              <a:defRPr sz="1740"/>
            </a:pPr>
            <a:r>
              <a:t>Bowers &amp; M. Mashburn (Eds.), </a:t>
            </a:r>
            <a:r>
              <a:rPr i="1"/>
              <a:t>Communicating: A social, cultural and career focus </a:t>
            </a:r>
            <a:r>
              <a:t>  </a:t>
            </a:r>
          </a:p>
          <a:p>
            <a:pPr lvl="1" marL="0" indent="403288" defTabSz="533003">
              <a:spcBef>
                <a:spcPts val="1000"/>
              </a:spcBef>
              <a:buSzTx/>
              <a:buNone/>
              <a:defRPr sz="1740"/>
            </a:pPr>
            <a:r>
              <a:t>(12th ed.) (pp. 34-51). Boston, MA: Pearson. </a:t>
            </a:r>
          </a:p>
          <a:p>
            <a:pPr marL="0" indent="0" defTabSz="533003">
              <a:spcBef>
                <a:spcPts val="1000"/>
              </a:spcBef>
              <a:buSzTx/>
              <a:buNone/>
              <a:defRPr sz="1740"/>
            </a:pPr>
          </a:p>
          <a:p>
            <a:pPr marL="0" indent="0" defTabSz="533003">
              <a:spcBef>
                <a:spcPts val="1000"/>
              </a:spcBef>
              <a:buSzTx/>
              <a:buNone/>
              <a:defRPr sz="1740"/>
            </a:pPr>
            <a:r>
              <a:t>Payne, E. &amp; Ford, D. (2016). Principal pushed children out of the way before being killed by bus in </a:t>
            </a:r>
          </a:p>
          <a:p>
            <a:pPr lvl="1" marL="0" indent="403288" defTabSz="533003">
              <a:spcBef>
                <a:spcPts val="1000"/>
              </a:spcBef>
              <a:buSzTx/>
              <a:buNone/>
              <a:defRPr sz="1740"/>
            </a:pPr>
            <a:r>
              <a:t>Indiana. </a:t>
            </a:r>
            <a:r>
              <a:rPr i="1"/>
              <a:t>CNN. </a:t>
            </a:r>
            <a:r>
              <a:t>Retrieved from http://www.cnn.com/2016/01/26/us/indiana-school-bus/</a:t>
            </a:r>
          </a:p>
          <a:p>
            <a:pPr lvl="1" marL="0" indent="403288" defTabSz="533003">
              <a:spcBef>
                <a:spcPts val="1000"/>
              </a:spcBef>
              <a:buSzTx/>
              <a:buNone/>
              <a:defRPr sz="1740"/>
            </a:pPr>
            <a:r>
              <a:t>index.html</a:t>
            </a:r>
          </a:p>
          <a:p>
            <a:pPr marL="0" indent="0" defTabSz="533003">
              <a:spcBef>
                <a:spcPts val="1000"/>
              </a:spcBef>
              <a:buSzTx/>
              <a:buNone/>
              <a:defRPr sz="1740"/>
            </a:pPr>
          </a:p>
          <a:p>
            <a:pPr marL="0" indent="0" defTabSz="533003">
              <a:spcBef>
                <a:spcPts val="1000"/>
              </a:spcBef>
              <a:buSzTx/>
              <a:buNone/>
              <a:defRPr sz="1740"/>
            </a:pPr>
            <a:r>
              <a:t>Strike, K.A., Haller, E.J. &amp; Soltis, J.E. (2005). Intellectual liberty. In K.A. Strike (Ed.), </a:t>
            </a:r>
          </a:p>
          <a:p>
            <a:pPr lvl="1" marL="0" indent="403288" defTabSz="533003">
              <a:spcBef>
                <a:spcPts val="1000"/>
              </a:spcBef>
              <a:buSzTx/>
              <a:buNone/>
              <a:defRPr sz="1740"/>
            </a:pPr>
            <a:r>
              <a:rPr i="1"/>
              <a:t>The ethics of school administration</a:t>
            </a:r>
            <a:r>
              <a:t> (3rd ed.) (pp. 7-29). New York, NY: Teachers College.</a:t>
            </a:r>
          </a:p>
          <a:p>
            <a:pPr lvl="2" marL="0" indent="266501" defTabSz="533003">
              <a:spcBef>
                <a:spcPts val="1000"/>
              </a:spcBef>
              <a:buSzTx/>
              <a:buNone/>
              <a:defRPr sz="1740"/>
            </a:pPr>
          </a:p>
        </p:txBody>
      </p:sp>
      <p:pic>
        <p:nvPicPr>
          <p:cNvPr id="253" name="image3.png" descr="http://neo-cdn.stretchinternet.com/fdxVvj/header/barry.png"/>
          <p:cNvPicPr>
            <a:picLocks noChangeAspect="1"/>
          </p:cNvPicPr>
          <p:nvPr/>
        </p:nvPicPr>
        <p:blipFill>
          <a:blip r:embed="rId2">
            <a:extLst/>
          </a:blip>
          <a:stretch>
            <a:fillRect/>
          </a:stretch>
        </p:blipFill>
        <p:spPr>
          <a:xfrm>
            <a:off x="8760162" y="214501"/>
            <a:ext cx="2326599" cy="660932"/>
          </a:xfrm>
          <a:prstGeom prst="rect">
            <a:avLst/>
          </a:prstGeom>
          <a:ln w="12700">
            <a:miter lim="400000"/>
          </a:ln>
        </p:spPr>
      </p:pic>
      <p:sp>
        <p:nvSpPr>
          <p:cNvPr id="254" name="Shape 2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1517649" y="-178934"/>
            <a:ext cx="9144002" cy="1371601"/>
          </a:xfrm>
          <a:prstGeom prst="rect">
            <a:avLst/>
          </a:prstGeom>
        </p:spPr>
        <p:txBody>
          <a:bodyPr/>
          <a:lstStyle>
            <a:lvl1pPr algn="ctr">
              <a:defRPr b="1"/>
            </a:lvl1pPr>
          </a:lstStyle>
          <a:p>
            <a:pPr/>
            <a:r>
              <a:t>Agenda</a:t>
            </a:r>
          </a:p>
        </p:txBody>
      </p:sp>
      <p:sp>
        <p:nvSpPr>
          <p:cNvPr id="118" name="Shape 118"/>
          <p:cNvSpPr/>
          <p:nvPr>
            <p:ph type="body" idx="1"/>
          </p:nvPr>
        </p:nvSpPr>
        <p:spPr>
          <a:xfrm>
            <a:off x="1522412" y="1417983"/>
            <a:ext cx="9134393" cy="5240490"/>
          </a:xfrm>
          <a:prstGeom prst="rect">
            <a:avLst/>
          </a:prstGeom>
          <a:solidFill>
            <a:schemeClr val="accent1"/>
          </a:solidFill>
        </p:spPr>
        <p:txBody>
          <a:bodyPr lIns="0" tIns="0" rIns="0" bIns="0"/>
          <a:lstStyle/>
          <a:p>
            <a:pPr marL="164082" indent="-164082" defTabSz="660195">
              <a:spcBef>
                <a:spcPts val="1200"/>
              </a:spcBef>
              <a:buClr>
                <a:srgbClr val="030303"/>
              </a:buClr>
              <a:buFontTx/>
              <a:defRPr sz="1700">
                <a:solidFill>
                  <a:srgbClr val="030303"/>
                </a:solidFill>
              </a:defRPr>
            </a:pPr>
            <a:r>
              <a:t>Moral Imperative Video and Discussion </a:t>
            </a:r>
          </a:p>
          <a:p>
            <a:pPr marL="164082" indent="-164082" defTabSz="660195">
              <a:spcBef>
                <a:spcPts val="1200"/>
              </a:spcBef>
              <a:buClr>
                <a:srgbClr val="030303"/>
              </a:buClr>
              <a:buFontTx/>
              <a:defRPr sz="1700">
                <a:solidFill>
                  <a:srgbClr val="030303"/>
                </a:solidFill>
              </a:defRPr>
            </a:pPr>
            <a:r>
              <a:t>Unpacking the Florida Principal Leadership Standards </a:t>
            </a:r>
          </a:p>
          <a:p>
            <a:pPr marL="164082" indent="-164082" defTabSz="660195">
              <a:spcBef>
                <a:spcPts val="1200"/>
              </a:spcBef>
              <a:buClr>
                <a:srgbClr val="030303"/>
              </a:buClr>
              <a:buFontTx/>
              <a:defRPr sz="1700">
                <a:solidFill>
                  <a:srgbClr val="030303"/>
                </a:solidFill>
              </a:defRPr>
            </a:pPr>
            <a:r>
              <a:t>Leadership Clock Buddies Activity</a:t>
            </a:r>
          </a:p>
          <a:p>
            <a:pPr marL="164082" indent="-164082" defTabSz="660195">
              <a:spcBef>
                <a:spcPts val="1200"/>
              </a:spcBef>
              <a:buClr>
                <a:srgbClr val="030303"/>
              </a:buClr>
              <a:buFontTx/>
              <a:defRPr sz="1700">
                <a:solidFill>
                  <a:srgbClr val="030303"/>
                </a:solidFill>
              </a:defRPr>
            </a:pPr>
            <a:r>
              <a:t>Berko, R., Wolvin, A., &amp; Wolvin, D. &amp; Aitken, J. (2012).  Foundations of verbal language.  </a:t>
            </a:r>
          </a:p>
          <a:p>
            <a:pPr lvl="2" marL="0" indent="330097" defTabSz="660195">
              <a:spcBef>
                <a:spcPts val="1200"/>
              </a:spcBef>
              <a:buSzTx/>
              <a:buNone/>
              <a:defRPr sz="1700">
                <a:solidFill>
                  <a:srgbClr val="030303"/>
                </a:solidFill>
              </a:defRPr>
            </a:pPr>
            <a:r>
              <a:t>  In K. Bowers &amp; M. Mashburn (Eds.), </a:t>
            </a:r>
            <a:r>
              <a:rPr i="1"/>
              <a:t>Communicating: A social, cultural and career focus   </a:t>
            </a:r>
            <a:endParaRPr i="1"/>
          </a:p>
          <a:p>
            <a:pPr lvl="2" marL="0" indent="330097" defTabSz="660195">
              <a:spcBef>
                <a:spcPts val="1200"/>
              </a:spcBef>
              <a:buSzTx/>
              <a:buNone/>
              <a:defRPr i="1" sz="1700">
                <a:solidFill>
                  <a:srgbClr val="030303"/>
                </a:solidFill>
              </a:defRPr>
            </a:pPr>
            <a:r>
              <a:t>  (12th ed.) </a:t>
            </a:r>
            <a:r>
              <a:rPr i="0"/>
              <a:t>(pp. 34-51). Boston, MA: Pearson. </a:t>
            </a:r>
          </a:p>
          <a:p>
            <a:pPr marL="164082" indent="-164082" defTabSz="660195">
              <a:spcBef>
                <a:spcPts val="1200"/>
              </a:spcBef>
              <a:buClr>
                <a:srgbClr val="030303"/>
              </a:buClr>
              <a:buFontTx/>
              <a:defRPr sz="1700">
                <a:solidFill>
                  <a:srgbClr val="030303"/>
                </a:solidFill>
              </a:defRPr>
            </a:pPr>
            <a:r>
              <a:t>Strike, K.A., Haller, E.J. &amp; Soltis, J.E. (2005). Intellectual liberty. In K.A. Strike (Ed.), </a:t>
            </a:r>
          </a:p>
          <a:p>
            <a:pPr lvl="1" marL="0" indent="165048" defTabSz="660195">
              <a:spcBef>
                <a:spcPts val="1200"/>
              </a:spcBef>
              <a:buSzTx/>
              <a:buNone/>
              <a:defRPr sz="1700">
                <a:solidFill>
                  <a:srgbClr val="030303"/>
                </a:solidFill>
              </a:defRPr>
            </a:pPr>
            <a:r>
              <a:t>     </a:t>
            </a:r>
            <a:r>
              <a:rPr i="1"/>
              <a:t>The ethics of school administration (3rd ed.) </a:t>
            </a:r>
            <a:r>
              <a:t>(pp. 7-29). New York, NY: Teachers College.</a:t>
            </a:r>
          </a:p>
          <a:p>
            <a:pPr marL="164082" indent="-164082" defTabSz="660195">
              <a:spcBef>
                <a:spcPts val="1200"/>
              </a:spcBef>
              <a:buClr>
                <a:srgbClr val="030303"/>
              </a:buClr>
              <a:buFontTx/>
              <a:defRPr sz="1700">
                <a:solidFill>
                  <a:srgbClr val="030303"/>
                </a:solidFill>
              </a:defRPr>
            </a:pPr>
            <a:r>
              <a:t>In-Class Reflection</a:t>
            </a:r>
          </a:p>
          <a:p>
            <a:pPr marL="164082" indent="-164082" defTabSz="660195">
              <a:spcBef>
                <a:spcPts val="1200"/>
              </a:spcBef>
              <a:buClr>
                <a:srgbClr val="030303"/>
              </a:buClr>
              <a:buFontTx/>
              <a:defRPr sz="1700">
                <a:solidFill>
                  <a:srgbClr val="030303"/>
                </a:solidFill>
              </a:defRPr>
            </a:pPr>
            <a:r>
              <a:t>Weekly Reflections and Summary Paper </a:t>
            </a:r>
          </a:p>
          <a:p>
            <a:pPr marL="164082" indent="-164082" defTabSz="660195">
              <a:spcBef>
                <a:spcPts val="1200"/>
              </a:spcBef>
              <a:buClr>
                <a:srgbClr val="030303"/>
              </a:buClr>
              <a:buFontTx/>
              <a:defRPr sz="1700">
                <a:solidFill>
                  <a:srgbClr val="030303"/>
                </a:solidFill>
              </a:defRPr>
            </a:pPr>
            <a:r>
              <a:t>FSA App</a:t>
            </a:r>
          </a:p>
          <a:p>
            <a:pPr marL="164082" indent="-164082" defTabSz="660195">
              <a:spcBef>
                <a:spcPts val="1200"/>
              </a:spcBef>
              <a:buClr>
                <a:srgbClr val="030303"/>
              </a:buClr>
              <a:buFontTx/>
              <a:defRPr sz="1700">
                <a:solidFill>
                  <a:srgbClr val="030303"/>
                </a:solidFill>
              </a:defRPr>
            </a:pPr>
            <a:r>
              <a:t>WCG Module: The Ethical Educator</a:t>
            </a:r>
          </a:p>
          <a:p>
            <a:pPr marL="164082" indent="-164082" defTabSz="660195">
              <a:spcBef>
                <a:spcPts val="1200"/>
              </a:spcBef>
              <a:buClr>
                <a:srgbClr val="030303"/>
              </a:buClr>
              <a:buFontTx/>
              <a:defRPr sz="1700">
                <a:solidFill>
                  <a:srgbClr val="030303"/>
                </a:solidFill>
              </a:defRPr>
            </a:pPr>
            <a:r>
              <a:t>Problem-based Learning using the Florida Principal Leadership Standards</a:t>
            </a:r>
          </a:p>
          <a:p>
            <a:pPr marL="164082" indent="-164082" defTabSz="660195">
              <a:spcBef>
                <a:spcPts val="1200"/>
              </a:spcBef>
              <a:buClr>
                <a:srgbClr val="030303"/>
              </a:buClr>
              <a:buFontTx/>
              <a:defRPr sz="1700">
                <a:solidFill>
                  <a:srgbClr val="030303"/>
                </a:solidFill>
              </a:defRPr>
            </a:pPr>
            <a:r>
              <a:t>Next Week: Ongoing readings and discussion</a:t>
            </a:r>
          </a:p>
        </p:txBody>
      </p:sp>
      <p:pic>
        <p:nvPicPr>
          <p:cNvPr id="119" name="image3.png" descr="http://neo-cdn.stretchinternet.com/fdxVvj/header/barry.png"/>
          <p:cNvPicPr>
            <a:picLocks noChangeAspect="1"/>
          </p:cNvPicPr>
          <p:nvPr/>
        </p:nvPicPr>
        <p:blipFill>
          <a:blip r:embed="rId2">
            <a:extLst/>
          </a:blip>
          <a:stretch>
            <a:fillRect/>
          </a:stretch>
        </p:blipFill>
        <p:spPr>
          <a:xfrm>
            <a:off x="9585662" y="176401"/>
            <a:ext cx="2326599" cy="660932"/>
          </a:xfrm>
          <a:prstGeom prst="rect">
            <a:avLst/>
          </a:prstGeom>
          <a:ln w="12700">
            <a:miter lim="400000"/>
          </a:ln>
        </p:spPr>
      </p:pic>
      <p:sp>
        <p:nvSpPr>
          <p:cNvPr id="120" name="Shape 120"/>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image3.tif"/>
          <p:cNvPicPr>
            <a:picLocks noChangeAspect="1"/>
          </p:cNvPicPr>
          <p:nvPr/>
        </p:nvPicPr>
        <p:blipFill>
          <a:blip r:embed="rId2">
            <a:extLst/>
          </a:blip>
          <a:stretch>
            <a:fillRect/>
          </a:stretch>
        </p:blipFill>
        <p:spPr>
          <a:xfrm>
            <a:off x="7107287" y="2222500"/>
            <a:ext cx="4406903" cy="4394200"/>
          </a:xfrm>
          <a:prstGeom prst="rect">
            <a:avLst/>
          </a:prstGeom>
          <a:ln w="12700">
            <a:miter lim="400000"/>
          </a:ln>
        </p:spPr>
      </p:pic>
      <p:sp>
        <p:nvSpPr>
          <p:cNvPr id="123" name="Shape 123"/>
          <p:cNvSpPr/>
          <p:nvPr>
            <p:ph type="title"/>
          </p:nvPr>
        </p:nvSpPr>
        <p:spPr>
          <a:xfrm>
            <a:off x="4751436" y="2145863"/>
            <a:ext cx="9144006" cy="1371606"/>
          </a:xfrm>
          <a:prstGeom prst="rect">
            <a:avLst/>
          </a:prstGeom>
        </p:spPr>
        <p:txBody>
          <a:bodyPr lIns="0" tIns="0" rIns="0" bIns="0"/>
          <a:lstStyle>
            <a:lvl1pPr algn="ctr">
              <a:defRPr b="1" spc="0" sz="2800"/>
            </a:lvl1pPr>
          </a:lstStyle>
          <a:p>
            <a:pPr/>
            <a:r>
              <a:t>Tentative Course </a:t>
            </a:r>
          </a:p>
        </p:txBody>
      </p:sp>
      <p:pic>
        <p:nvPicPr>
          <p:cNvPr id="124" name="image3.png" descr="http://neo-cdn.stretchinternet.com/fdxVvj/header/barry.png"/>
          <p:cNvPicPr>
            <a:picLocks noChangeAspect="1"/>
          </p:cNvPicPr>
          <p:nvPr/>
        </p:nvPicPr>
        <p:blipFill>
          <a:blip r:embed="rId3">
            <a:extLst/>
          </a:blip>
          <a:stretch>
            <a:fillRect/>
          </a:stretch>
        </p:blipFill>
        <p:spPr>
          <a:xfrm>
            <a:off x="8160139" y="1001899"/>
            <a:ext cx="2326601" cy="660934"/>
          </a:xfrm>
          <a:prstGeom prst="rect">
            <a:avLst/>
          </a:prstGeom>
          <a:ln w="12700">
            <a:miter lim="400000"/>
          </a:ln>
        </p:spPr>
      </p:pic>
      <p:pic>
        <p:nvPicPr>
          <p:cNvPr id="125" name="image4.png"/>
          <p:cNvPicPr>
            <a:picLocks noChangeAspect="1"/>
          </p:cNvPicPr>
          <p:nvPr/>
        </p:nvPicPr>
        <p:blipFill>
          <a:blip r:embed="rId4">
            <a:extLst/>
          </a:blip>
          <a:stretch>
            <a:fillRect/>
          </a:stretch>
        </p:blipFill>
        <p:spPr>
          <a:xfrm>
            <a:off x="7734" y="0"/>
            <a:ext cx="6617154" cy="6858001"/>
          </a:xfrm>
          <a:prstGeom prst="rect">
            <a:avLst/>
          </a:prstGeom>
          <a:ln w="12700">
            <a:miter lim="400000"/>
          </a:ln>
        </p:spPr>
      </p:pic>
      <p:sp>
        <p:nvSpPr>
          <p:cNvPr id="126" name="Shape 126"/>
          <p:cNvSpPr/>
          <p:nvPr/>
        </p:nvSpPr>
        <p:spPr>
          <a:xfrm>
            <a:off x="114819" y="1301303"/>
            <a:ext cx="6352186" cy="379315"/>
          </a:xfrm>
          <a:prstGeom prst="rect">
            <a:avLst/>
          </a:prstGeom>
          <a:solidFill>
            <a:srgbClr val="FCD881">
              <a:alpha val="54388"/>
            </a:srgbClr>
          </a:solidFill>
          <a:ln w="25400">
            <a:solidFill>
              <a:srgbClr val="378627">
                <a:alpha val="54388"/>
              </a:srgbClr>
            </a:solidFill>
          </a:ln>
        </p:spPr>
        <p:txBody>
          <a:bodyPr lIns="45718" tIns="45718" rIns="45718" bIns="45718" anchor="ctr"/>
          <a:lstStyle/>
          <a:p>
            <a:pPr>
              <a:defRPr>
                <a:solidFill>
                  <a:srgbClr val="FFFFFF"/>
                </a:solidFill>
              </a:defRPr>
            </a:pPr>
          </a:p>
        </p:txBody>
      </p:sp>
      <p:sp>
        <p:nvSpPr>
          <p:cNvPr id="127" name="Shape 127"/>
          <p:cNvSpPr/>
          <p:nvPr/>
        </p:nvSpPr>
        <p:spPr>
          <a:xfrm>
            <a:off x="114820" y="431800"/>
            <a:ext cx="6352184" cy="855266"/>
          </a:xfrm>
          <a:prstGeom prst="rect">
            <a:avLst/>
          </a:prstGeom>
          <a:solidFill>
            <a:schemeClr val="accent2">
              <a:lumOff val="-9333"/>
              <a:alpha val="54388"/>
            </a:schemeClr>
          </a:solidFill>
          <a:ln w="25400">
            <a:solidFill>
              <a:srgbClr val="378627">
                <a:alpha val="54388"/>
              </a:srgbClr>
            </a:solidFill>
          </a:ln>
        </p:spPr>
        <p:txBody>
          <a:bodyPr lIns="45718" tIns="45718" rIns="45718" bIns="45718" anchor="ctr"/>
          <a:lstStyle/>
          <a:p>
            <a:pPr>
              <a:defRPr>
                <a:solidFill>
                  <a:srgbClr val="FFFFFF"/>
                </a:solidFill>
              </a:defRPr>
            </a:pPr>
          </a:p>
        </p:txBody>
      </p:sp>
      <p:sp>
        <p:nvSpPr>
          <p:cNvPr id="128" name="Shape 128"/>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image3.png" descr="http://neo-cdn.stretchinternet.com/fdxVvj/header/barry.png"/>
          <p:cNvPicPr>
            <a:picLocks noChangeAspect="1"/>
          </p:cNvPicPr>
          <p:nvPr/>
        </p:nvPicPr>
        <p:blipFill>
          <a:blip r:embed="rId2">
            <a:extLst/>
          </a:blip>
          <a:stretch>
            <a:fillRect/>
          </a:stretch>
        </p:blipFill>
        <p:spPr>
          <a:xfrm>
            <a:off x="10058985" y="3035536"/>
            <a:ext cx="1510376" cy="429062"/>
          </a:xfrm>
          <a:prstGeom prst="rect">
            <a:avLst/>
          </a:prstGeom>
          <a:ln w="12700">
            <a:miter lim="400000"/>
          </a:ln>
        </p:spPr>
      </p:pic>
      <p:pic>
        <p:nvPicPr>
          <p:cNvPr id="131" name="image5.png"/>
          <p:cNvPicPr>
            <a:picLocks noChangeAspect="1"/>
          </p:cNvPicPr>
          <p:nvPr/>
        </p:nvPicPr>
        <p:blipFill>
          <a:blip r:embed="rId3">
            <a:extLst/>
          </a:blip>
          <a:stretch>
            <a:fillRect/>
          </a:stretch>
        </p:blipFill>
        <p:spPr>
          <a:xfrm>
            <a:off x="474416" y="-63500"/>
            <a:ext cx="9376268" cy="6858000"/>
          </a:xfrm>
          <a:prstGeom prst="rect">
            <a:avLst/>
          </a:prstGeom>
          <a:ln w="12700">
            <a:miter lim="400000"/>
          </a:ln>
        </p:spPr>
      </p:pic>
      <p:pic>
        <p:nvPicPr>
          <p:cNvPr id="132" name="image6.png"/>
          <p:cNvPicPr>
            <a:picLocks noChangeAspect="1"/>
          </p:cNvPicPr>
          <p:nvPr/>
        </p:nvPicPr>
        <p:blipFill>
          <a:blip r:embed="rId4">
            <a:extLst/>
          </a:blip>
          <a:stretch>
            <a:fillRect/>
          </a:stretch>
        </p:blipFill>
        <p:spPr>
          <a:xfrm>
            <a:off x="527050" y="6508701"/>
            <a:ext cx="9169400" cy="368303"/>
          </a:xfrm>
          <a:prstGeom prst="rect">
            <a:avLst/>
          </a:prstGeom>
          <a:ln w="12700">
            <a:miter lim="400000"/>
          </a:ln>
        </p:spPr>
      </p:pic>
      <p:sp>
        <p:nvSpPr>
          <p:cNvPr id="133" name="Shape 133"/>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1517649" y="-178934"/>
            <a:ext cx="9144002" cy="1371601"/>
          </a:xfrm>
          <a:prstGeom prst="rect">
            <a:avLst/>
          </a:prstGeom>
        </p:spPr>
        <p:txBody>
          <a:bodyPr lIns="0" tIns="0" rIns="0" bIns="0"/>
          <a:lstStyle>
            <a:lvl1pPr algn="ctr">
              <a:defRPr b="1"/>
            </a:lvl1pPr>
          </a:lstStyle>
          <a:p>
            <a:pPr/>
            <a:r>
              <a:t>Is there a moral imperative?</a:t>
            </a:r>
          </a:p>
        </p:txBody>
      </p:sp>
      <p:sp>
        <p:nvSpPr>
          <p:cNvPr id="136" name="Shape 136"/>
          <p:cNvSpPr/>
          <p:nvPr>
            <p:ph type="body" sz="half" idx="1"/>
          </p:nvPr>
        </p:nvSpPr>
        <p:spPr>
          <a:xfrm>
            <a:off x="1627395" y="1432898"/>
            <a:ext cx="4384298" cy="5281309"/>
          </a:xfrm>
          <a:prstGeom prst="rect">
            <a:avLst/>
          </a:prstGeom>
          <a:solidFill>
            <a:schemeClr val="accent1"/>
          </a:solidFill>
        </p:spPr>
        <p:txBody>
          <a:bodyPr lIns="0" tIns="0" rIns="0" bIns="0"/>
          <a:lstStyle/>
          <a:p>
            <a:pPr marL="427787" indent="-427787">
              <a:buClr>
                <a:srgbClr val="040200"/>
              </a:buClr>
              <a:buFontTx/>
              <a:defRPr>
                <a:solidFill>
                  <a:srgbClr val="040200"/>
                </a:solidFill>
              </a:defRPr>
            </a:pPr>
            <a:r>
              <a:t>Think about the moral imperative as you watch the clip. </a:t>
            </a:r>
            <a:endParaRPr sz="1800"/>
          </a:p>
          <a:p>
            <a:pPr marL="427787" indent="-427787">
              <a:buClr>
                <a:srgbClr val="040404"/>
              </a:buClr>
              <a:buFontTx/>
              <a:defRPr>
                <a:solidFill>
                  <a:srgbClr val="000000"/>
                </a:solidFill>
              </a:defRPr>
            </a:pPr>
            <a:r>
              <a:rPr u="sng">
                <a:solidFill>
                  <a:srgbClr val="0000FF"/>
                </a:solidFill>
                <a:uFill>
                  <a:solidFill>
                    <a:srgbClr val="0000FF"/>
                  </a:solidFill>
                </a:uFill>
                <a:hlinkClick r:id="rId2" invalidUrl="" action="" tgtFrame="" tooltip="" history="1" highlightClick="0" endSnd="0"/>
              </a:rPr>
              <a:t>Susan Jordan</a:t>
            </a:r>
            <a:r>
              <a:t>, Principal </a:t>
            </a:r>
          </a:p>
          <a:p>
            <a:pPr marL="427787" indent="-427787">
              <a:buClr>
                <a:srgbClr val="040404"/>
              </a:buClr>
              <a:buFontTx/>
              <a:defRPr>
                <a:solidFill>
                  <a:srgbClr val="000000"/>
                </a:solidFill>
              </a:defRPr>
            </a:pPr>
            <a:r>
              <a:rPr u="sng">
                <a:solidFill>
                  <a:srgbClr val="0000FF"/>
                </a:solidFill>
                <a:uFill>
                  <a:solidFill>
                    <a:srgbClr val="0000FF"/>
                  </a:solidFill>
                </a:uFill>
                <a:hlinkClick r:id="rId2" invalidUrl="" action="" tgtFrame="" tooltip="" history="1" highlightClick="0" endSnd="0"/>
              </a:rPr>
              <a:t>www.cnn.com/2016/01/26/us/indiana-school-bus/index.html</a:t>
            </a:r>
          </a:p>
        </p:txBody>
      </p:sp>
      <p:pic>
        <p:nvPicPr>
          <p:cNvPr id="137" name="image3.png" descr="http://neo-cdn.stretchinternet.com/fdxVvj/header/barry.png"/>
          <p:cNvPicPr>
            <a:picLocks noChangeAspect="1"/>
          </p:cNvPicPr>
          <p:nvPr/>
        </p:nvPicPr>
        <p:blipFill>
          <a:blip r:embed="rId3">
            <a:extLst/>
          </a:blip>
          <a:stretch>
            <a:fillRect/>
          </a:stretch>
        </p:blipFill>
        <p:spPr>
          <a:xfrm>
            <a:off x="9585662" y="176401"/>
            <a:ext cx="2326599" cy="660932"/>
          </a:xfrm>
          <a:prstGeom prst="rect">
            <a:avLst/>
          </a:prstGeom>
          <a:ln w="12700">
            <a:miter lim="400000"/>
          </a:ln>
        </p:spPr>
      </p:pic>
      <p:grpSp>
        <p:nvGrpSpPr>
          <p:cNvPr id="140" name="Group 140"/>
          <p:cNvGrpSpPr/>
          <p:nvPr/>
        </p:nvGrpSpPr>
        <p:grpSpPr>
          <a:xfrm>
            <a:off x="6582921" y="1404357"/>
            <a:ext cx="4076820" cy="5338388"/>
            <a:chOff x="0" y="0"/>
            <a:chExt cx="4076818" cy="5338386"/>
          </a:xfrm>
        </p:grpSpPr>
        <p:pic>
          <p:nvPicPr>
            <p:cNvPr id="138" name="image2.tif"/>
            <p:cNvPicPr>
              <a:picLocks noChangeAspect="1"/>
            </p:cNvPicPr>
            <p:nvPr/>
          </p:nvPicPr>
          <p:blipFill>
            <a:blip r:embed="rId4">
              <a:extLst/>
            </a:blip>
            <a:stretch>
              <a:fillRect/>
            </a:stretch>
          </p:blipFill>
          <p:spPr>
            <a:xfrm>
              <a:off x="203200" y="203199"/>
              <a:ext cx="3670417" cy="4893888"/>
            </a:xfrm>
            <a:prstGeom prst="rect">
              <a:avLst/>
            </a:prstGeom>
            <a:ln w="12700" cap="flat">
              <a:noFill/>
              <a:miter lim="400000"/>
            </a:ln>
            <a:effectLst/>
          </p:spPr>
        </p:pic>
        <p:pic>
          <p:nvPicPr>
            <p:cNvPr id="139" name="image7.png"/>
            <p:cNvPicPr>
              <a:picLocks noChangeAspect="1"/>
            </p:cNvPicPr>
            <p:nvPr/>
          </p:nvPicPr>
          <p:blipFill>
            <a:blip r:embed="rId5">
              <a:extLst/>
            </a:blip>
            <a:stretch>
              <a:fillRect/>
            </a:stretch>
          </p:blipFill>
          <p:spPr>
            <a:xfrm>
              <a:off x="-1" y="-1"/>
              <a:ext cx="4076820" cy="5338388"/>
            </a:xfrm>
            <a:prstGeom prst="rect">
              <a:avLst/>
            </a:prstGeom>
            <a:ln w="12700" cap="flat">
              <a:noFill/>
              <a:miter lim="400000"/>
            </a:ln>
            <a:effectLst/>
          </p:spPr>
        </p:pic>
      </p:grpSp>
      <p:sp>
        <p:nvSpPr>
          <p:cNvPr id="141" name="Shape 141"/>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1522413" y="381000"/>
            <a:ext cx="9144001" cy="1371600"/>
          </a:xfrm>
          <a:prstGeom prst="rect">
            <a:avLst/>
          </a:prstGeom>
        </p:spPr>
        <p:txBody>
          <a:bodyPr lIns="0" tIns="0" rIns="0" bIns="0"/>
          <a:lstStyle>
            <a:lvl1pPr algn="ctr">
              <a:defRPr b="1"/>
            </a:lvl1pPr>
          </a:lstStyle>
          <a:p>
            <a:pPr/>
            <a:r>
              <a:t>Unpacking the Florida Principal Leadership Standards</a:t>
            </a:r>
          </a:p>
        </p:txBody>
      </p:sp>
      <p:sp>
        <p:nvSpPr>
          <p:cNvPr id="144" name="Shape 144"/>
          <p:cNvSpPr/>
          <p:nvPr>
            <p:ph type="body" idx="1"/>
          </p:nvPr>
        </p:nvSpPr>
        <p:spPr>
          <a:xfrm>
            <a:off x="1522412" y="1904999"/>
            <a:ext cx="9134393" cy="4114802"/>
          </a:xfrm>
          <a:prstGeom prst="rect">
            <a:avLst/>
          </a:prstGeom>
          <a:solidFill>
            <a:schemeClr val="accent2"/>
          </a:solidFill>
          <a:ln>
            <a:solidFill>
              <a:srgbClr val="378627"/>
            </a:solidFill>
            <a:miter lim="800000"/>
          </a:ln>
        </p:spPr>
        <p:txBody>
          <a:bodyPr lIns="0" tIns="0" rIns="0" bIns="0"/>
          <a:lstStyle/>
          <a:p>
            <a:pPr marL="0" indent="0" defTabSz="896202">
              <a:lnSpc>
                <a:spcPct val="100000"/>
              </a:lnSpc>
              <a:spcBef>
                <a:spcPts val="0"/>
              </a:spcBef>
              <a:buSzTx/>
              <a:buNone/>
              <a:defRPr sz="2376"/>
            </a:pPr>
            <a:r>
              <a:t>The State of FL Principal Leadership Standards addressed: </a:t>
            </a:r>
          </a:p>
          <a:p>
            <a:pPr lvl="8" marL="0" indent="2245032" defTabSz="896202">
              <a:lnSpc>
                <a:spcPct val="100000"/>
              </a:lnSpc>
              <a:spcBef>
                <a:spcPts val="0"/>
              </a:spcBef>
              <a:buSzTx/>
              <a:buNone/>
              <a:defRPr b="1" sz="2376"/>
            </a:pPr>
            <a:r>
              <a:t>Domain 1: Student Achievement </a:t>
            </a:r>
            <a:endParaRPr sz="1782">
              <a:solidFill>
                <a:srgbClr val="000000"/>
              </a:solidFill>
            </a:endParaRPr>
          </a:p>
          <a:p>
            <a:pPr lvl="5" marL="0" indent="2240506" defTabSz="896202">
              <a:lnSpc>
                <a:spcPct val="100000"/>
              </a:lnSpc>
              <a:spcBef>
                <a:spcPts val="0"/>
              </a:spcBef>
              <a:buSzTx/>
              <a:buNone/>
              <a:defRPr sz="2376" u="sng"/>
            </a:pPr>
            <a:r>
              <a:t>Standard 1: Student Learning Results </a:t>
            </a:r>
            <a:endParaRPr sz="1782">
              <a:solidFill>
                <a:srgbClr val="000000"/>
              </a:solidFill>
            </a:endParaRPr>
          </a:p>
          <a:p>
            <a:pPr lvl="5" marL="0" indent="2240506" defTabSz="896202">
              <a:lnSpc>
                <a:spcPct val="100000"/>
              </a:lnSpc>
              <a:spcBef>
                <a:spcPts val="0"/>
              </a:spcBef>
              <a:buSzTx/>
              <a:buNone/>
              <a:defRPr i="1" sz="2376"/>
            </a:pPr>
            <a:r>
              <a:t>Effective school leaders achieve results on the school’s </a:t>
            </a:r>
          </a:p>
          <a:p>
            <a:pPr lvl="5" marL="0" indent="2240506" defTabSz="896202">
              <a:lnSpc>
                <a:spcPct val="100000"/>
              </a:lnSpc>
              <a:spcBef>
                <a:spcPts val="0"/>
              </a:spcBef>
              <a:buSzTx/>
              <a:buNone/>
              <a:defRPr i="1" sz="2376"/>
            </a:pPr>
            <a:r>
              <a:t>student learning goals. </a:t>
            </a:r>
            <a:endParaRPr sz="1782">
              <a:solidFill>
                <a:srgbClr val="000000"/>
              </a:solidFill>
            </a:endParaRPr>
          </a:p>
          <a:p>
            <a:pPr lvl="5" marL="0" indent="2240506" defTabSz="896202">
              <a:lnSpc>
                <a:spcPct val="100000"/>
              </a:lnSpc>
              <a:spcBef>
                <a:spcPts val="0"/>
              </a:spcBef>
              <a:buSzTx/>
              <a:buNone/>
              <a:defRPr i="1" sz="1782">
                <a:solidFill>
                  <a:srgbClr val="000000"/>
                </a:solidFill>
              </a:defRPr>
            </a:pPr>
          </a:p>
          <a:p>
            <a:pPr lvl="8" marL="0" indent="2245032" defTabSz="896202">
              <a:lnSpc>
                <a:spcPct val="100000"/>
              </a:lnSpc>
              <a:spcBef>
                <a:spcPts val="0"/>
              </a:spcBef>
              <a:buSzTx/>
              <a:buNone/>
              <a:defRPr b="1" sz="2376"/>
            </a:pPr>
            <a:r>
              <a:t>Domain 4: Professional and Ethical Behaviors</a:t>
            </a:r>
            <a:endParaRPr sz="1782">
              <a:solidFill>
                <a:srgbClr val="000000"/>
              </a:solidFill>
            </a:endParaRPr>
          </a:p>
          <a:p>
            <a:pPr lvl="5" marL="0" indent="2240506" defTabSz="896202">
              <a:lnSpc>
                <a:spcPct val="100000"/>
              </a:lnSpc>
              <a:spcBef>
                <a:spcPts val="0"/>
              </a:spcBef>
              <a:buSzTx/>
              <a:buNone/>
              <a:defRPr sz="2376" u="sng"/>
            </a:pPr>
            <a:r>
              <a:t>Standard 10: Professional and Ethical Behaviors</a:t>
            </a:r>
            <a:endParaRPr sz="1782">
              <a:solidFill>
                <a:srgbClr val="000000"/>
              </a:solidFill>
            </a:endParaRPr>
          </a:p>
          <a:p>
            <a:pPr lvl="5" marL="0" indent="2240506" defTabSz="896202">
              <a:lnSpc>
                <a:spcPct val="100000"/>
              </a:lnSpc>
              <a:spcBef>
                <a:spcPts val="0"/>
              </a:spcBef>
              <a:buSzTx/>
              <a:buNone/>
              <a:defRPr sz="2376"/>
            </a:pPr>
            <a:r>
              <a:t>Effective school leaders demonstrate personal and </a:t>
            </a:r>
          </a:p>
          <a:p>
            <a:pPr lvl="5" marL="0" indent="2240506" defTabSz="896202">
              <a:lnSpc>
                <a:spcPct val="100000"/>
              </a:lnSpc>
              <a:spcBef>
                <a:spcPts val="0"/>
              </a:spcBef>
              <a:buSzTx/>
              <a:buNone/>
              <a:defRPr sz="2376"/>
            </a:pPr>
            <a:r>
              <a:t>professional behaviors consistent with quality practices in </a:t>
            </a:r>
          </a:p>
          <a:p>
            <a:pPr lvl="5" marL="0" indent="2240506" defTabSz="896202">
              <a:lnSpc>
                <a:spcPct val="100000"/>
              </a:lnSpc>
              <a:spcBef>
                <a:spcPts val="0"/>
              </a:spcBef>
              <a:buSzTx/>
              <a:buNone/>
              <a:defRPr sz="2376"/>
            </a:pPr>
            <a:r>
              <a:t>education and as a community leader. </a:t>
            </a:r>
          </a:p>
        </p:txBody>
      </p:sp>
      <p:pic>
        <p:nvPicPr>
          <p:cNvPr id="145" name="image3.png" descr="http://neo-cdn.stretchinternet.com/fdxVvj/header/barry.png"/>
          <p:cNvPicPr>
            <a:picLocks noChangeAspect="1"/>
          </p:cNvPicPr>
          <p:nvPr/>
        </p:nvPicPr>
        <p:blipFill>
          <a:blip r:embed="rId2">
            <a:extLst/>
          </a:blip>
          <a:stretch>
            <a:fillRect/>
          </a:stretch>
        </p:blipFill>
        <p:spPr>
          <a:xfrm>
            <a:off x="9585662" y="176401"/>
            <a:ext cx="2326599" cy="660932"/>
          </a:xfrm>
          <a:prstGeom prst="rect">
            <a:avLst/>
          </a:prstGeom>
          <a:ln w="12700">
            <a:miter lim="400000"/>
          </a:ln>
        </p:spPr>
      </p:pic>
      <p:sp>
        <p:nvSpPr>
          <p:cNvPr id="146" name="Shape 146"/>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1522413" y="-330200"/>
            <a:ext cx="9144001" cy="1371600"/>
          </a:xfrm>
          <a:prstGeom prst="rect">
            <a:avLst/>
          </a:prstGeom>
        </p:spPr>
        <p:txBody>
          <a:bodyPr lIns="0" tIns="0" rIns="0" bIns="0"/>
          <a:lstStyle>
            <a:lvl1pPr algn="ctr">
              <a:defRPr b="1"/>
            </a:lvl1pPr>
          </a:lstStyle>
          <a:p>
            <a:pPr/>
            <a:r>
              <a:t>Leadership Clock Buddies</a:t>
            </a:r>
          </a:p>
        </p:txBody>
      </p:sp>
      <p:pic>
        <p:nvPicPr>
          <p:cNvPr id="149" name="image3.png" descr="http://neo-cdn.stretchinternet.com/fdxVvj/header/barry.png"/>
          <p:cNvPicPr>
            <a:picLocks noChangeAspect="1"/>
          </p:cNvPicPr>
          <p:nvPr/>
        </p:nvPicPr>
        <p:blipFill>
          <a:blip r:embed="rId2">
            <a:extLst/>
          </a:blip>
          <a:stretch>
            <a:fillRect/>
          </a:stretch>
        </p:blipFill>
        <p:spPr>
          <a:xfrm>
            <a:off x="9585662" y="176401"/>
            <a:ext cx="2326599" cy="660932"/>
          </a:xfrm>
          <a:prstGeom prst="rect">
            <a:avLst/>
          </a:prstGeom>
          <a:ln w="12700">
            <a:miter lim="400000"/>
          </a:ln>
        </p:spPr>
      </p:pic>
      <p:sp>
        <p:nvSpPr>
          <p:cNvPr id="150" name="Shape 150"/>
          <p:cNvSpPr/>
          <p:nvPr>
            <p:ph type="body" sz="half" idx="1"/>
          </p:nvPr>
        </p:nvSpPr>
        <p:spPr>
          <a:xfrm>
            <a:off x="6432053" y="1351507"/>
            <a:ext cx="5591194" cy="4758648"/>
          </a:xfrm>
          <a:prstGeom prst="rect">
            <a:avLst/>
          </a:prstGeom>
          <a:solidFill>
            <a:schemeClr val="accent1">
              <a:satOff val="-43001"/>
              <a:lumOff val="-13372"/>
            </a:schemeClr>
          </a:solidFill>
          <a:ln>
            <a:solidFill>
              <a:srgbClr val="378627"/>
            </a:solidFill>
            <a:miter lim="800000"/>
          </a:ln>
        </p:spPr>
        <p:txBody>
          <a:bodyPr lIns="0" tIns="0" rIns="0" bIns="0"/>
          <a:lstStyle/>
          <a:p>
            <a:pPr marL="0" indent="0" algn="ctr" defTabSz="905255">
              <a:lnSpc>
                <a:spcPct val="100000"/>
              </a:lnSpc>
              <a:spcBef>
                <a:spcPts val="0"/>
              </a:spcBef>
              <a:buSzTx/>
              <a:buNone/>
              <a:defRPr sz="2200" u="sng"/>
            </a:pPr>
            <a:r>
              <a:t>Purpose:  </a:t>
            </a:r>
            <a:endParaRPr>
              <a:solidFill>
                <a:srgbClr val="000000"/>
              </a:solidFill>
            </a:endParaRPr>
          </a:p>
          <a:p>
            <a:pPr marL="0" indent="0" defTabSz="905255">
              <a:lnSpc>
                <a:spcPct val="100000"/>
              </a:lnSpc>
              <a:spcBef>
                <a:spcPts val="0"/>
              </a:spcBef>
              <a:buSzTx/>
              <a:buNone/>
              <a:defRPr sz="2200"/>
            </a:pPr>
            <a:r>
              <a:t>To support collaborative educational leadership researcher pairs for effective leadership communication. </a:t>
            </a:r>
            <a:endParaRPr>
              <a:solidFill>
                <a:srgbClr val="000000"/>
              </a:solidFill>
            </a:endParaRPr>
          </a:p>
          <a:p>
            <a:pPr marL="0" indent="0" defTabSz="905255">
              <a:lnSpc>
                <a:spcPct val="100000"/>
              </a:lnSpc>
              <a:spcBef>
                <a:spcPts val="0"/>
              </a:spcBef>
              <a:buSzTx/>
              <a:buNone/>
              <a:defRPr sz="2200">
                <a:solidFill>
                  <a:srgbClr val="000000"/>
                </a:solidFill>
              </a:defRPr>
            </a:pPr>
          </a:p>
          <a:p>
            <a:pPr marL="0" indent="0" algn="ctr" defTabSz="905255">
              <a:lnSpc>
                <a:spcPct val="100000"/>
              </a:lnSpc>
              <a:spcBef>
                <a:spcPts val="0"/>
              </a:spcBef>
              <a:buSzTx/>
              <a:buNone/>
              <a:defRPr sz="2200" u="sng"/>
            </a:pPr>
            <a:r>
              <a:t>Instructions:</a:t>
            </a:r>
            <a:r>
              <a:rPr u="none"/>
              <a:t> </a:t>
            </a:r>
            <a:endParaRPr>
              <a:solidFill>
                <a:srgbClr val="000000"/>
              </a:solidFill>
            </a:endParaRPr>
          </a:p>
          <a:p>
            <a:pPr marL="454715" indent="-454715" defTabSz="905255">
              <a:lnSpc>
                <a:spcPct val="100000"/>
              </a:lnSpc>
              <a:spcBef>
                <a:spcPts val="0"/>
              </a:spcBef>
              <a:buClr>
                <a:srgbClr val="FFFFFF"/>
              </a:buClr>
              <a:buFontTx/>
              <a:buAutoNum type="arabicPeriod" startAt="1"/>
              <a:defRPr sz="2200"/>
            </a:pPr>
            <a:r>
              <a:t>Book an appointment with 12 different educational leadership researchers (one for each hour of the leadership clock). </a:t>
            </a:r>
            <a:endParaRPr>
              <a:solidFill>
                <a:srgbClr val="000000"/>
              </a:solidFill>
            </a:endParaRPr>
          </a:p>
          <a:p>
            <a:pPr marL="454715" indent="-454715" defTabSz="905255">
              <a:lnSpc>
                <a:spcPct val="100000"/>
              </a:lnSpc>
              <a:spcBef>
                <a:spcPts val="0"/>
              </a:spcBef>
              <a:buClr>
                <a:srgbClr val="FFFFFF"/>
              </a:buClr>
              <a:buFontTx/>
              <a:buAutoNum type="arabicPeriod" startAt="1"/>
              <a:defRPr sz="2200"/>
            </a:pPr>
            <a:r>
              <a:t>Ensure that you both record the appointment on the leadership clocks. </a:t>
            </a:r>
            <a:endParaRPr>
              <a:solidFill>
                <a:srgbClr val="000000"/>
              </a:solidFill>
            </a:endParaRPr>
          </a:p>
          <a:p>
            <a:pPr marL="454715" indent="-454715" defTabSz="905255">
              <a:lnSpc>
                <a:spcPct val="100000"/>
              </a:lnSpc>
              <a:spcBef>
                <a:spcPts val="0"/>
              </a:spcBef>
              <a:buClr>
                <a:srgbClr val="FFFFFF"/>
              </a:buClr>
              <a:buFontTx/>
              <a:buAutoNum type="arabicPeriod" startAt="1"/>
              <a:defRPr sz="2200"/>
            </a:pPr>
            <a:r>
              <a:t>Book the appointment if there is a vacant slot at the hour for both of your leadership clocks. </a:t>
            </a:r>
          </a:p>
        </p:txBody>
      </p:sp>
      <p:pic>
        <p:nvPicPr>
          <p:cNvPr id="151" name="image3.tif"/>
          <p:cNvPicPr>
            <a:picLocks noChangeAspect="1"/>
          </p:cNvPicPr>
          <p:nvPr/>
        </p:nvPicPr>
        <p:blipFill>
          <a:blip r:embed="rId3">
            <a:extLst/>
          </a:blip>
          <a:stretch>
            <a:fillRect/>
          </a:stretch>
        </p:blipFill>
        <p:spPr>
          <a:xfrm>
            <a:off x="1082967" y="1353750"/>
            <a:ext cx="5187251" cy="4754161"/>
          </a:xfrm>
          <a:prstGeom prst="rect">
            <a:avLst/>
          </a:prstGeom>
          <a:ln w="12700">
            <a:miter lim="400000"/>
          </a:ln>
        </p:spPr>
      </p:pic>
      <p:grpSp>
        <p:nvGrpSpPr>
          <p:cNvPr id="154" name="Group 154"/>
          <p:cNvGrpSpPr/>
          <p:nvPr/>
        </p:nvGrpSpPr>
        <p:grpSpPr>
          <a:xfrm>
            <a:off x="2785976" y="3276599"/>
            <a:ext cx="1781233" cy="883065"/>
            <a:chOff x="0" y="0"/>
            <a:chExt cx="1781231" cy="883064"/>
          </a:xfrm>
        </p:grpSpPr>
        <p:sp>
          <p:nvSpPr>
            <p:cNvPr id="152" name="Shape 152"/>
            <p:cNvSpPr/>
            <p:nvPr/>
          </p:nvSpPr>
          <p:spPr>
            <a:xfrm>
              <a:off x="-1" y="-1"/>
              <a:ext cx="1781233" cy="883065"/>
            </a:xfrm>
            <a:prstGeom prst="roundRect">
              <a:avLst>
                <a:gd name="adj" fmla="val 21573"/>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sz="1700">
                  <a:latin typeface="Corbel"/>
                  <a:ea typeface="Corbel"/>
                  <a:cs typeface="Corbel"/>
                  <a:sym typeface="Corbel"/>
                </a:defRPr>
              </a:pPr>
            </a:p>
          </p:txBody>
        </p:sp>
        <p:sp>
          <p:nvSpPr>
            <p:cNvPr id="153" name="Shape 153"/>
            <p:cNvSpPr/>
            <p:nvPr/>
          </p:nvSpPr>
          <p:spPr>
            <a:xfrm>
              <a:off x="55795" y="79580"/>
              <a:ext cx="1669639" cy="723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defRPr sz="1700" u="sng">
                  <a:latin typeface="Corbel"/>
                  <a:ea typeface="Corbel"/>
                  <a:cs typeface="Corbel"/>
                  <a:sym typeface="Corbel"/>
                </a:defRPr>
              </a:pPr>
              <a:r>
                <a:t>Terrence’s</a:t>
              </a:r>
              <a:r>
                <a:rPr u="none"/>
                <a:t> Leadership Clock EDU 615</a:t>
              </a:r>
            </a:p>
          </p:txBody>
        </p:sp>
      </p:grpSp>
      <p:grpSp>
        <p:nvGrpSpPr>
          <p:cNvPr id="157" name="Group 157"/>
          <p:cNvGrpSpPr/>
          <p:nvPr/>
        </p:nvGrpSpPr>
        <p:grpSpPr>
          <a:xfrm>
            <a:off x="3120196" y="1409699"/>
            <a:ext cx="1087394" cy="496825"/>
            <a:chOff x="0" y="0"/>
            <a:chExt cx="1087393" cy="496823"/>
          </a:xfrm>
        </p:grpSpPr>
        <p:sp>
          <p:nvSpPr>
            <p:cNvPr id="155" name="Shape 155"/>
            <p:cNvSpPr/>
            <p:nvPr/>
          </p:nvSpPr>
          <p:spPr>
            <a:xfrm>
              <a:off x="0" y="-1"/>
              <a:ext cx="1087394" cy="496825"/>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56" name="Shape 156"/>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Karen</a:t>
              </a:r>
            </a:p>
          </p:txBody>
        </p:sp>
      </p:grpSp>
      <p:grpSp>
        <p:nvGrpSpPr>
          <p:cNvPr id="160" name="Group 160"/>
          <p:cNvGrpSpPr/>
          <p:nvPr/>
        </p:nvGrpSpPr>
        <p:grpSpPr>
          <a:xfrm>
            <a:off x="4609438" y="1409699"/>
            <a:ext cx="1087392" cy="496825"/>
            <a:chOff x="0" y="0"/>
            <a:chExt cx="1087390" cy="496823"/>
          </a:xfrm>
        </p:grpSpPr>
        <p:sp>
          <p:nvSpPr>
            <p:cNvPr id="158" name="Shape 158"/>
            <p:cNvSpPr/>
            <p:nvPr/>
          </p:nvSpPr>
          <p:spPr>
            <a:xfrm>
              <a:off x="0" y="-1"/>
              <a:ext cx="1087392" cy="496825"/>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59" name="Shape 159"/>
            <p:cNvSpPr/>
            <p:nvPr/>
          </p:nvSpPr>
          <p:spPr>
            <a:xfrm>
              <a:off x="55796" y="127760"/>
              <a:ext cx="975799"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Josh</a:t>
              </a:r>
            </a:p>
          </p:txBody>
        </p:sp>
      </p:grpSp>
      <p:grpSp>
        <p:nvGrpSpPr>
          <p:cNvPr id="163" name="Group 163"/>
          <p:cNvGrpSpPr/>
          <p:nvPr/>
        </p:nvGrpSpPr>
        <p:grpSpPr>
          <a:xfrm>
            <a:off x="5114097" y="2227194"/>
            <a:ext cx="1087395" cy="496825"/>
            <a:chOff x="0" y="0"/>
            <a:chExt cx="1087393" cy="496824"/>
          </a:xfrm>
        </p:grpSpPr>
        <p:sp>
          <p:nvSpPr>
            <p:cNvPr id="161" name="Shape 161"/>
            <p:cNvSpPr/>
            <p:nvPr/>
          </p:nvSpPr>
          <p:spPr>
            <a:xfrm>
              <a:off x="0" y="-1"/>
              <a:ext cx="1087394" cy="496826"/>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62" name="Shape 162"/>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Martha</a:t>
              </a:r>
            </a:p>
          </p:txBody>
        </p:sp>
      </p:grpSp>
      <p:grpSp>
        <p:nvGrpSpPr>
          <p:cNvPr id="166" name="Group 166"/>
          <p:cNvGrpSpPr/>
          <p:nvPr/>
        </p:nvGrpSpPr>
        <p:grpSpPr>
          <a:xfrm>
            <a:off x="5164897" y="3457021"/>
            <a:ext cx="1087395" cy="496825"/>
            <a:chOff x="0" y="0"/>
            <a:chExt cx="1087393" cy="496824"/>
          </a:xfrm>
        </p:grpSpPr>
        <p:sp>
          <p:nvSpPr>
            <p:cNvPr id="164" name="Shape 164"/>
            <p:cNvSpPr/>
            <p:nvPr/>
          </p:nvSpPr>
          <p:spPr>
            <a:xfrm>
              <a:off x="0" y="-1"/>
              <a:ext cx="1087394" cy="496826"/>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65" name="Shape 165"/>
            <p:cNvSpPr/>
            <p:nvPr/>
          </p:nvSpPr>
          <p:spPr>
            <a:xfrm>
              <a:off x="55796" y="121410"/>
              <a:ext cx="97580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latin typeface="Corbel"/>
                  <a:ea typeface="Corbel"/>
                  <a:cs typeface="Corbel"/>
                  <a:sym typeface="Corbel"/>
                </a:defRPr>
              </a:lvl1pPr>
            </a:lstStyle>
            <a:p>
              <a:pPr/>
              <a:r>
                <a:t>Cindy</a:t>
              </a:r>
            </a:p>
          </p:txBody>
        </p:sp>
      </p:grpSp>
      <p:grpSp>
        <p:nvGrpSpPr>
          <p:cNvPr id="169" name="Group 169"/>
          <p:cNvGrpSpPr/>
          <p:nvPr/>
        </p:nvGrpSpPr>
        <p:grpSpPr>
          <a:xfrm>
            <a:off x="5164897" y="4661448"/>
            <a:ext cx="1087395" cy="496824"/>
            <a:chOff x="0" y="0"/>
            <a:chExt cx="1087393" cy="496823"/>
          </a:xfrm>
        </p:grpSpPr>
        <p:sp>
          <p:nvSpPr>
            <p:cNvPr id="167" name="Shape 167"/>
            <p:cNvSpPr/>
            <p:nvPr/>
          </p:nvSpPr>
          <p:spPr>
            <a:xfrm>
              <a:off x="0" y="-1"/>
              <a:ext cx="1087394" cy="496825"/>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68" name="Shape 168"/>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Patience</a:t>
              </a:r>
            </a:p>
          </p:txBody>
        </p:sp>
      </p:grpSp>
      <p:grpSp>
        <p:nvGrpSpPr>
          <p:cNvPr id="172" name="Group 172"/>
          <p:cNvGrpSpPr/>
          <p:nvPr/>
        </p:nvGrpSpPr>
        <p:grpSpPr>
          <a:xfrm>
            <a:off x="4402897" y="5529741"/>
            <a:ext cx="1087395" cy="496825"/>
            <a:chOff x="0" y="0"/>
            <a:chExt cx="1087393" cy="496824"/>
          </a:xfrm>
        </p:grpSpPr>
        <p:sp>
          <p:nvSpPr>
            <p:cNvPr id="170" name="Shape 170"/>
            <p:cNvSpPr/>
            <p:nvPr/>
          </p:nvSpPr>
          <p:spPr>
            <a:xfrm>
              <a:off x="0" y="-1"/>
              <a:ext cx="1087394" cy="496826"/>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71" name="Shape 171"/>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Tiffany</a:t>
              </a:r>
            </a:p>
          </p:txBody>
        </p:sp>
      </p:grpSp>
      <p:grpSp>
        <p:nvGrpSpPr>
          <p:cNvPr id="175" name="Group 175"/>
          <p:cNvGrpSpPr/>
          <p:nvPr/>
        </p:nvGrpSpPr>
        <p:grpSpPr>
          <a:xfrm>
            <a:off x="3132896" y="5059293"/>
            <a:ext cx="1087394" cy="496825"/>
            <a:chOff x="0" y="0"/>
            <a:chExt cx="1087393" cy="496824"/>
          </a:xfrm>
        </p:grpSpPr>
        <p:sp>
          <p:nvSpPr>
            <p:cNvPr id="173" name="Shape 173"/>
            <p:cNvSpPr/>
            <p:nvPr/>
          </p:nvSpPr>
          <p:spPr>
            <a:xfrm>
              <a:off x="0" y="-1"/>
              <a:ext cx="1087394" cy="496826"/>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74" name="Shape 174"/>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Barbara</a:t>
              </a:r>
            </a:p>
          </p:txBody>
        </p:sp>
      </p:grpSp>
      <p:grpSp>
        <p:nvGrpSpPr>
          <p:cNvPr id="178" name="Group 178"/>
          <p:cNvGrpSpPr/>
          <p:nvPr/>
        </p:nvGrpSpPr>
        <p:grpSpPr>
          <a:xfrm>
            <a:off x="2002595" y="5529741"/>
            <a:ext cx="1087394" cy="496825"/>
            <a:chOff x="0" y="0"/>
            <a:chExt cx="1087393" cy="496824"/>
          </a:xfrm>
        </p:grpSpPr>
        <p:sp>
          <p:nvSpPr>
            <p:cNvPr id="176" name="Shape 176"/>
            <p:cNvSpPr/>
            <p:nvPr/>
          </p:nvSpPr>
          <p:spPr>
            <a:xfrm>
              <a:off x="0" y="-1"/>
              <a:ext cx="1087394" cy="496826"/>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77" name="Shape 177"/>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Ann</a:t>
              </a:r>
            </a:p>
          </p:txBody>
        </p:sp>
      </p:grpSp>
      <p:grpSp>
        <p:nvGrpSpPr>
          <p:cNvPr id="181" name="Group 181"/>
          <p:cNvGrpSpPr/>
          <p:nvPr/>
        </p:nvGrpSpPr>
        <p:grpSpPr>
          <a:xfrm>
            <a:off x="1138998" y="4661448"/>
            <a:ext cx="1219750" cy="496824"/>
            <a:chOff x="0" y="0"/>
            <a:chExt cx="1219748" cy="496823"/>
          </a:xfrm>
        </p:grpSpPr>
        <p:sp>
          <p:nvSpPr>
            <p:cNvPr id="179" name="Shape 179"/>
            <p:cNvSpPr/>
            <p:nvPr/>
          </p:nvSpPr>
          <p:spPr>
            <a:xfrm>
              <a:off x="0" y="-1"/>
              <a:ext cx="1219750" cy="496825"/>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80" name="Shape 180"/>
            <p:cNvSpPr/>
            <p:nvPr/>
          </p:nvSpPr>
          <p:spPr>
            <a:xfrm>
              <a:off x="55795" y="127760"/>
              <a:ext cx="1108159"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Francesca</a:t>
              </a:r>
            </a:p>
          </p:txBody>
        </p:sp>
      </p:grpSp>
      <p:grpSp>
        <p:nvGrpSpPr>
          <p:cNvPr id="184" name="Group 184"/>
          <p:cNvGrpSpPr/>
          <p:nvPr/>
        </p:nvGrpSpPr>
        <p:grpSpPr>
          <a:xfrm>
            <a:off x="1113598" y="3408293"/>
            <a:ext cx="1087392" cy="496825"/>
            <a:chOff x="0" y="0"/>
            <a:chExt cx="1087390" cy="496824"/>
          </a:xfrm>
        </p:grpSpPr>
        <p:sp>
          <p:nvSpPr>
            <p:cNvPr id="182" name="Shape 182"/>
            <p:cNvSpPr/>
            <p:nvPr/>
          </p:nvSpPr>
          <p:spPr>
            <a:xfrm>
              <a:off x="0" y="-1"/>
              <a:ext cx="1087392" cy="496826"/>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83" name="Shape 183"/>
            <p:cNvSpPr/>
            <p:nvPr/>
          </p:nvSpPr>
          <p:spPr>
            <a:xfrm>
              <a:off x="55796" y="127760"/>
              <a:ext cx="975799"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Mercie</a:t>
              </a:r>
            </a:p>
          </p:txBody>
        </p:sp>
      </p:grpSp>
      <p:grpSp>
        <p:nvGrpSpPr>
          <p:cNvPr id="187" name="Group 187"/>
          <p:cNvGrpSpPr/>
          <p:nvPr/>
        </p:nvGrpSpPr>
        <p:grpSpPr>
          <a:xfrm>
            <a:off x="1126297" y="2176394"/>
            <a:ext cx="1087394" cy="496825"/>
            <a:chOff x="0" y="0"/>
            <a:chExt cx="1087393" cy="496824"/>
          </a:xfrm>
        </p:grpSpPr>
        <p:sp>
          <p:nvSpPr>
            <p:cNvPr id="185" name="Shape 185"/>
            <p:cNvSpPr/>
            <p:nvPr/>
          </p:nvSpPr>
          <p:spPr>
            <a:xfrm>
              <a:off x="0" y="-1"/>
              <a:ext cx="1087394" cy="496826"/>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86" name="Shape 186"/>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Jennifer</a:t>
              </a:r>
            </a:p>
          </p:txBody>
        </p:sp>
      </p:grpSp>
      <p:grpSp>
        <p:nvGrpSpPr>
          <p:cNvPr id="190" name="Group 190"/>
          <p:cNvGrpSpPr/>
          <p:nvPr/>
        </p:nvGrpSpPr>
        <p:grpSpPr>
          <a:xfrm>
            <a:off x="1799395" y="1409699"/>
            <a:ext cx="1087394" cy="496825"/>
            <a:chOff x="0" y="0"/>
            <a:chExt cx="1087393" cy="496823"/>
          </a:xfrm>
        </p:grpSpPr>
        <p:sp>
          <p:nvSpPr>
            <p:cNvPr id="188" name="Shape 188"/>
            <p:cNvSpPr/>
            <p:nvPr/>
          </p:nvSpPr>
          <p:spPr>
            <a:xfrm>
              <a:off x="0" y="-1"/>
              <a:ext cx="1087394" cy="496825"/>
            </a:xfrm>
            <a:prstGeom prst="roundRect">
              <a:avLst>
                <a:gd name="adj" fmla="val 38344"/>
              </a:avLst>
            </a:prstGeom>
            <a:gradFill flip="none" rotWithShape="1">
              <a:gsLst>
                <a:gs pos="0">
                  <a:srgbClr val="C79FE7"/>
                </a:gs>
                <a:gs pos="50000">
                  <a:srgbClr val="BE90E3"/>
                </a:gs>
                <a:gs pos="100000">
                  <a:srgbClr val="B77CE3"/>
                </a:gs>
              </a:gsLst>
              <a:lin ang="5400000" scaled="0"/>
            </a:gradFill>
            <a:ln w="6350" cap="flat">
              <a:solidFill>
                <a:schemeClr val="accent4"/>
              </a:solidFill>
              <a:prstDash val="solid"/>
              <a:miter lim="800000"/>
            </a:ln>
            <a:effectLst/>
          </p:spPr>
          <p:txBody>
            <a:bodyPr wrap="square" lIns="45718" tIns="45718" rIns="45718" bIns="45718" numCol="1" anchor="ctr">
              <a:noAutofit/>
            </a:bodyPr>
            <a:lstStyle/>
            <a:p>
              <a:pPr algn="ctr">
                <a:defRPr>
                  <a:latin typeface="Corbel"/>
                  <a:ea typeface="Corbel"/>
                  <a:cs typeface="Corbel"/>
                  <a:sym typeface="Corbel"/>
                </a:defRPr>
              </a:pPr>
            </a:p>
          </p:txBody>
        </p:sp>
        <p:sp>
          <p:nvSpPr>
            <p:cNvPr id="189" name="Shape 189"/>
            <p:cNvSpPr/>
            <p:nvPr/>
          </p:nvSpPr>
          <p:spPr>
            <a:xfrm>
              <a:off x="55796" y="127760"/>
              <a:ext cx="975801"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700">
                  <a:latin typeface="Corbel"/>
                  <a:ea typeface="Corbel"/>
                  <a:cs typeface="Corbel"/>
                  <a:sym typeface="Corbel"/>
                </a:defRPr>
              </a:lvl1pPr>
            </a:lstStyle>
            <a:p>
              <a:pPr/>
              <a:r>
                <a:t>Tamar</a:t>
              </a:r>
            </a:p>
          </p:txBody>
        </p:sp>
      </p:grpSp>
      <p:sp>
        <p:nvSpPr>
          <p:cNvPr id="191" name="Shape 191"/>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wipe(left)" transition="in">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7"/>
                                        </p:tgtEl>
                                        <p:attrNameLst>
                                          <p:attrName>style.visibility</p:attrName>
                                        </p:attrNameLst>
                                      </p:cBhvr>
                                      <p:to>
                                        <p:strVal val="visible"/>
                                      </p:to>
                                    </p:set>
                                    <p:animEffect filter="dissolve" transition="in">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60"/>
                                        </p:tgtEl>
                                        <p:attrNameLst>
                                          <p:attrName>style.visibility</p:attrName>
                                        </p:attrNameLst>
                                      </p:cBhvr>
                                      <p:to>
                                        <p:strVal val="visible"/>
                                      </p:to>
                                    </p:set>
                                    <p:animEffect filter="dissolve" transition="in">
                                      <p:cBhvr>
                                        <p:cTn id="17" dur="1000"/>
                                        <p:tgtEl>
                                          <p:spTgt spid="16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63"/>
                                        </p:tgtEl>
                                        <p:attrNameLst>
                                          <p:attrName>style.visibility</p:attrName>
                                        </p:attrNameLst>
                                      </p:cBhvr>
                                      <p:to>
                                        <p:strVal val="visible"/>
                                      </p:to>
                                    </p:set>
                                    <p:animEffect filter="dissolve" transition="in">
                                      <p:cBhvr>
                                        <p:cTn id="22" dur="1000"/>
                                        <p:tgtEl>
                                          <p:spTgt spid="16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66"/>
                                        </p:tgtEl>
                                        <p:attrNameLst>
                                          <p:attrName>style.visibility</p:attrName>
                                        </p:attrNameLst>
                                      </p:cBhvr>
                                      <p:to>
                                        <p:strVal val="visible"/>
                                      </p:to>
                                    </p:set>
                                    <p:animEffect filter="dissolve" transition="in">
                                      <p:cBhvr>
                                        <p:cTn id="27" dur="10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69"/>
                                        </p:tgtEl>
                                        <p:attrNameLst>
                                          <p:attrName>style.visibility</p:attrName>
                                        </p:attrNameLst>
                                      </p:cBhvr>
                                      <p:to>
                                        <p:strVal val="visible"/>
                                      </p:to>
                                    </p:set>
                                    <p:animEffect filter="dissolve" transition="in">
                                      <p:cBhvr>
                                        <p:cTn id="32" dur="1000"/>
                                        <p:tgtEl>
                                          <p:spTgt spid="16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72"/>
                                        </p:tgtEl>
                                        <p:attrNameLst>
                                          <p:attrName>style.visibility</p:attrName>
                                        </p:attrNameLst>
                                      </p:cBhvr>
                                      <p:to>
                                        <p:strVal val="visible"/>
                                      </p:to>
                                    </p:set>
                                    <p:animEffect filter="dissolve" transition="in">
                                      <p:cBhvr>
                                        <p:cTn id="37" dur="1000"/>
                                        <p:tgtEl>
                                          <p:spTgt spid="17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75"/>
                                        </p:tgtEl>
                                        <p:attrNameLst>
                                          <p:attrName>style.visibility</p:attrName>
                                        </p:attrNameLst>
                                      </p:cBhvr>
                                      <p:to>
                                        <p:strVal val="visible"/>
                                      </p:to>
                                    </p:set>
                                    <p:animEffect filter="dissolve" transition="in">
                                      <p:cBhvr>
                                        <p:cTn id="42" dur="1000"/>
                                        <p:tgtEl>
                                          <p:spTgt spid="175"/>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178"/>
                                        </p:tgtEl>
                                        <p:attrNameLst>
                                          <p:attrName>style.visibility</p:attrName>
                                        </p:attrNameLst>
                                      </p:cBhvr>
                                      <p:to>
                                        <p:strVal val="visible"/>
                                      </p:to>
                                    </p:set>
                                    <p:animEffect filter="dissolve" transition="in">
                                      <p:cBhvr>
                                        <p:cTn id="47" dur="1000"/>
                                        <p:tgtEl>
                                          <p:spTgt spid="178"/>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181"/>
                                        </p:tgtEl>
                                        <p:attrNameLst>
                                          <p:attrName>style.visibility</p:attrName>
                                        </p:attrNameLst>
                                      </p:cBhvr>
                                      <p:to>
                                        <p:strVal val="visible"/>
                                      </p:to>
                                    </p:set>
                                    <p:animEffect filter="dissolve" transition="in">
                                      <p:cBhvr>
                                        <p:cTn id="52" dur="1000"/>
                                        <p:tgtEl>
                                          <p:spTgt spid="181"/>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184"/>
                                        </p:tgtEl>
                                        <p:attrNameLst>
                                          <p:attrName>style.visibility</p:attrName>
                                        </p:attrNameLst>
                                      </p:cBhvr>
                                      <p:to>
                                        <p:strVal val="visible"/>
                                      </p:to>
                                    </p:set>
                                    <p:animEffect filter="dissolve" transition="in">
                                      <p:cBhvr>
                                        <p:cTn id="57" dur="1000"/>
                                        <p:tgtEl>
                                          <p:spTgt spid="184"/>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187"/>
                                        </p:tgtEl>
                                        <p:attrNameLst>
                                          <p:attrName>style.visibility</p:attrName>
                                        </p:attrNameLst>
                                      </p:cBhvr>
                                      <p:to>
                                        <p:strVal val="visible"/>
                                      </p:to>
                                    </p:set>
                                    <p:animEffect filter="dissolve" transition="in">
                                      <p:cBhvr>
                                        <p:cTn id="62" dur="1000"/>
                                        <p:tgtEl>
                                          <p:spTgt spid="187"/>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190"/>
                                        </p:tgtEl>
                                        <p:attrNameLst>
                                          <p:attrName>style.visibility</p:attrName>
                                        </p:attrNameLst>
                                      </p:cBhvr>
                                      <p:to>
                                        <p:strVal val="visible"/>
                                      </p:to>
                                    </p:set>
                                    <p:animEffect filter="dissolve" transition="in">
                                      <p:cBhvr>
                                        <p:cTn id="67"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P build="whole" bldLvl="1" animBg="1" rev="0" advAuto="0" spid="181" grpId="10"/>
      <p:bldP build="whole" bldLvl="1" animBg="1" rev="0" advAuto="0" spid="175" grpId="8"/>
      <p:bldP build="whole" bldLvl="1" animBg="1" rev="0" advAuto="0" spid="166" grpId="5"/>
      <p:bldP build="whole" bldLvl="1" animBg="1" rev="0" advAuto="0" spid="160" grpId="3"/>
      <p:bldP build="whole" bldLvl="1" animBg="1" rev="0" advAuto="0" spid="178" grpId="9"/>
      <p:bldP build="whole" bldLvl="1" animBg="1" rev="0" advAuto="0" spid="172" grpId="7"/>
      <p:bldP build="whole" bldLvl="1" animBg="1" rev="0" advAuto="0" spid="187" grpId="12"/>
      <p:bldP build="whole" bldLvl="1" animBg="1" rev="0" advAuto="0" spid="190" grpId="13"/>
      <p:bldP build="whole" bldLvl="1" animBg="1" rev="0" advAuto="0" spid="157" grpId="2"/>
      <p:bldP build="whole" bldLvl="1" animBg="1" rev="0" advAuto="0" spid="163" grpId="4"/>
      <p:bldP build="whole" bldLvl="1" animBg="1" rev="0" advAuto="0" spid="184" grpId="11"/>
      <p:bldP build="whole" bldLvl="1" animBg="1" rev="0" advAuto="0" spid="169"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595313" y="355600"/>
            <a:ext cx="9144001" cy="1371600"/>
          </a:xfrm>
          <a:prstGeom prst="rect">
            <a:avLst/>
          </a:prstGeom>
        </p:spPr>
        <p:txBody>
          <a:bodyPr/>
          <a:lstStyle>
            <a:lvl1pPr algn="ctr">
              <a:defRPr b="1"/>
            </a:lvl1pPr>
          </a:lstStyle>
          <a:p>
            <a:pPr/>
            <a:r>
              <a:t>Chapter 2:                                               Foundations of verbal language</a:t>
            </a:r>
          </a:p>
        </p:txBody>
      </p:sp>
      <p:sp>
        <p:nvSpPr>
          <p:cNvPr id="194" name="Shape 194"/>
          <p:cNvSpPr/>
          <p:nvPr>
            <p:ph type="body" idx="1"/>
          </p:nvPr>
        </p:nvSpPr>
        <p:spPr>
          <a:xfrm>
            <a:off x="68956" y="1817040"/>
            <a:ext cx="10120515" cy="4857078"/>
          </a:xfrm>
          <a:prstGeom prst="rect">
            <a:avLst/>
          </a:prstGeom>
          <a:solidFill>
            <a:schemeClr val="accent2"/>
          </a:solidFill>
          <a:ln>
            <a:solidFill>
              <a:srgbClr val="378627"/>
            </a:solidFill>
            <a:miter lim="800000"/>
          </a:ln>
        </p:spPr>
        <p:txBody>
          <a:bodyPr lIns="0" tIns="0" rIns="0" bIns="0"/>
          <a:lstStyle/>
          <a:p>
            <a:pPr marL="644693" indent="-644693">
              <a:lnSpc>
                <a:spcPct val="100000"/>
              </a:lnSpc>
              <a:spcBef>
                <a:spcPts val="0"/>
              </a:spcBef>
              <a:buClr>
                <a:srgbClr val="FFFFFF"/>
              </a:buClr>
              <a:buFontTx/>
              <a:buAutoNum type="arabicPeriod" startAt="1"/>
              <a:defRPr sz="2500"/>
            </a:pPr>
            <a:r>
              <a:t>Name and describe several theories of the origin of human language. </a:t>
            </a:r>
            <a:endParaRPr>
              <a:solidFill>
                <a:srgbClr val="000000"/>
              </a:solidFill>
            </a:endParaRPr>
          </a:p>
          <a:p>
            <a:pPr marL="644693" indent="-644693">
              <a:lnSpc>
                <a:spcPct val="100000"/>
              </a:lnSpc>
              <a:spcBef>
                <a:spcPts val="0"/>
              </a:spcBef>
              <a:buClr>
                <a:srgbClr val="FFFFFF"/>
              </a:buClr>
              <a:buFontTx/>
              <a:buAutoNum type="arabicPeriod" startAt="1"/>
              <a:defRPr sz="2500"/>
            </a:pPr>
            <a:r>
              <a:t>Analyze how thought is shaped by language. </a:t>
            </a:r>
            <a:endParaRPr>
              <a:solidFill>
                <a:srgbClr val="000000"/>
              </a:solidFill>
            </a:endParaRPr>
          </a:p>
          <a:p>
            <a:pPr marL="644693" indent="-644693">
              <a:lnSpc>
                <a:spcPct val="100000"/>
              </a:lnSpc>
              <a:spcBef>
                <a:spcPts val="0"/>
              </a:spcBef>
              <a:buClr>
                <a:srgbClr val="FFFFFF"/>
              </a:buClr>
              <a:buFontTx/>
              <a:buAutoNum type="arabicPeriod" startAt="1"/>
              <a:defRPr sz="2500"/>
            </a:pPr>
            <a:r>
              <a:t>Explain and illustrate how people select, process, use, and learn symbols. </a:t>
            </a:r>
            <a:endParaRPr>
              <a:solidFill>
                <a:srgbClr val="000000"/>
              </a:solidFill>
            </a:endParaRPr>
          </a:p>
          <a:p>
            <a:pPr marL="644693" indent="-644693">
              <a:lnSpc>
                <a:spcPct val="100000"/>
              </a:lnSpc>
              <a:spcBef>
                <a:spcPts val="0"/>
              </a:spcBef>
              <a:buClr>
                <a:srgbClr val="FFFFFF"/>
              </a:buClr>
              <a:buFontTx/>
              <a:buAutoNum type="arabicPeriod" startAt="1"/>
              <a:defRPr sz="2500"/>
            </a:pPr>
            <a:r>
              <a:t>Identify the features common to all languages. </a:t>
            </a:r>
            <a:endParaRPr>
              <a:solidFill>
                <a:srgbClr val="000000"/>
              </a:solidFill>
            </a:endParaRPr>
          </a:p>
          <a:p>
            <a:pPr marL="644693" indent="-644693">
              <a:lnSpc>
                <a:spcPct val="100000"/>
              </a:lnSpc>
              <a:spcBef>
                <a:spcPts val="0"/>
              </a:spcBef>
              <a:buClr>
                <a:srgbClr val="FFFFFF"/>
              </a:buClr>
              <a:buFontTx/>
              <a:buAutoNum type="arabicPeriod" startAt="1"/>
              <a:defRPr sz="2500"/>
            </a:pPr>
            <a:r>
              <a:t>Define and illustrate the emotive, phatic, cognitive, rhetorical, and identifying functions of language. </a:t>
            </a:r>
            <a:endParaRPr>
              <a:solidFill>
                <a:srgbClr val="000000"/>
              </a:solidFill>
            </a:endParaRPr>
          </a:p>
          <a:p>
            <a:pPr marL="644693" indent="-644693">
              <a:lnSpc>
                <a:spcPct val="100000"/>
              </a:lnSpc>
              <a:spcBef>
                <a:spcPts val="0"/>
              </a:spcBef>
              <a:buClr>
                <a:srgbClr val="FFFFFF"/>
              </a:buClr>
              <a:buFontTx/>
              <a:buAutoNum type="arabicPeriod" startAt="1"/>
              <a:defRPr sz="2500"/>
            </a:pPr>
            <a:r>
              <a:t>Explain the roles of ambiguity, vagueness, inference, and message adjustment in relation to language distortion. </a:t>
            </a:r>
            <a:endParaRPr>
              <a:solidFill>
                <a:srgbClr val="000000"/>
              </a:solidFill>
            </a:endParaRPr>
          </a:p>
          <a:p>
            <a:pPr marL="644693" indent="-644693">
              <a:lnSpc>
                <a:spcPct val="100000"/>
              </a:lnSpc>
              <a:spcBef>
                <a:spcPts val="0"/>
              </a:spcBef>
              <a:buClr>
                <a:srgbClr val="FFFFFF"/>
              </a:buClr>
              <a:buFontTx/>
              <a:buAutoNum type="arabicPeriod" startAt="1"/>
              <a:defRPr sz="2500"/>
            </a:pPr>
            <a:r>
              <a:t>Define and contrast standard versus nonstandard dialects, and relate the effects of speaking a nonstandard dialect. </a:t>
            </a:r>
            <a:endParaRPr>
              <a:solidFill>
                <a:srgbClr val="000000"/>
              </a:solidFill>
            </a:endParaRPr>
          </a:p>
          <a:p>
            <a:pPr marL="644693" indent="-644693">
              <a:lnSpc>
                <a:spcPct val="100000"/>
              </a:lnSpc>
              <a:spcBef>
                <a:spcPts val="0"/>
              </a:spcBef>
              <a:buClr>
                <a:srgbClr val="FFFFFF"/>
              </a:buClr>
              <a:buFontTx/>
              <a:buAutoNum type="arabicPeriod" startAt="1"/>
              <a:defRPr sz="2500"/>
            </a:pPr>
            <a:r>
              <a:t>Analyze slang as it relates to standard dialects. </a:t>
            </a:r>
            <a:endParaRPr>
              <a:solidFill>
                <a:srgbClr val="000000"/>
              </a:solidFill>
            </a:endParaRPr>
          </a:p>
          <a:p>
            <a:pPr marL="644693" indent="-644693">
              <a:lnSpc>
                <a:spcPct val="100000"/>
              </a:lnSpc>
              <a:spcBef>
                <a:spcPts val="0"/>
              </a:spcBef>
              <a:buClr>
                <a:srgbClr val="FFFFFF"/>
              </a:buClr>
              <a:buFontTx/>
              <a:buAutoNum type="arabicPeriod" startAt="1"/>
              <a:defRPr sz="2500"/>
            </a:pPr>
            <a:r>
              <a:t>Explain Standard American English. </a:t>
            </a:r>
            <a:endParaRPr>
              <a:solidFill>
                <a:srgbClr val="000000"/>
              </a:solidFill>
            </a:endParaRPr>
          </a:p>
          <a:p>
            <a:pPr marL="644693" indent="-644693">
              <a:lnSpc>
                <a:spcPct val="100000"/>
              </a:lnSpc>
              <a:spcBef>
                <a:spcPts val="0"/>
              </a:spcBef>
              <a:buClr>
                <a:srgbClr val="FFFFFF"/>
              </a:buClr>
              <a:buFontTx/>
              <a:buAutoNum type="arabicPeriod" startAt="1"/>
              <a:defRPr sz="2500"/>
            </a:pPr>
            <a:r>
              <a:t> Describe the effects of using verbal language. </a:t>
            </a:r>
          </a:p>
        </p:txBody>
      </p:sp>
      <p:pic>
        <p:nvPicPr>
          <p:cNvPr id="195" name="image3.png" descr="http://neo-cdn.stretchinternet.com/fdxVvj/header/barry.png"/>
          <p:cNvPicPr>
            <a:picLocks noChangeAspect="1"/>
          </p:cNvPicPr>
          <p:nvPr/>
        </p:nvPicPr>
        <p:blipFill>
          <a:blip r:embed="rId2">
            <a:extLst/>
          </a:blip>
          <a:stretch>
            <a:fillRect/>
          </a:stretch>
        </p:blipFill>
        <p:spPr>
          <a:xfrm>
            <a:off x="8760162" y="214501"/>
            <a:ext cx="2326599" cy="660932"/>
          </a:xfrm>
          <a:prstGeom prst="rect">
            <a:avLst/>
          </a:prstGeom>
          <a:ln w="12700">
            <a:miter lim="400000"/>
          </a:ln>
        </p:spPr>
      </p:pic>
      <p:pic>
        <p:nvPicPr>
          <p:cNvPr id="196" name="image4.tif"/>
          <p:cNvPicPr>
            <a:picLocks noChangeAspect="1"/>
          </p:cNvPicPr>
          <p:nvPr/>
        </p:nvPicPr>
        <p:blipFill>
          <a:blip r:embed="rId3">
            <a:extLst/>
          </a:blip>
          <a:stretch>
            <a:fillRect/>
          </a:stretch>
        </p:blipFill>
        <p:spPr>
          <a:xfrm>
            <a:off x="9886953" y="948654"/>
            <a:ext cx="2187649" cy="2736670"/>
          </a:xfrm>
          <a:prstGeom prst="rect">
            <a:avLst/>
          </a:prstGeom>
          <a:ln w="12700">
            <a:miter lim="400000"/>
          </a:ln>
          <a:effectLst>
            <a:outerShdw sx="100000" sy="100000" kx="0" ky="0" algn="b" rotWithShape="0" blurRad="254000" dist="127000" dir="16200000">
              <a:srgbClr val="000000">
                <a:alpha val="70000"/>
              </a:srgbClr>
            </a:outerShdw>
          </a:effectLst>
        </p:spPr>
      </p:pic>
      <p:sp>
        <p:nvSpPr>
          <p:cNvPr id="197" name="Shape 197"/>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912813" y="381000"/>
            <a:ext cx="9144001" cy="1371600"/>
          </a:xfrm>
          <a:prstGeom prst="rect">
            <a:avLst/>
          </a:prstGeom>
        </p:spPr>
        <p:txBody>
          <a:bodyPr/>
          <a:lstStyle/>
          <a:p>
            <a:pPr algn="ctr">
              <a:defRPr b="1"/>
            </a:pPr>
            <a:r>
              <a:t>Chapter 2: </a:t>
            </a:r>
            <a:endParaRPr spc="0" sz="1800">
              <a:solidFill>
                <a:srgbClr val="000000"/>
              </a:solidFill>
            </a:endParaRPr>
          </a:p>
          <a:p>
            <a:pPr algn="ctr">
              <a:defRPr b="1"/>
            </a:pPr>
            <a:r>
              <a:t>Intellectual liberty</a:t>
            </a:r>
          </a:p>
        </p:txBody>
      </p:sp>
      <p:sp>
        <p:nvSpPr>
          <p:cNvPr id="200" name="Shape 200"/>
          <p:cNvSpPr/>
          <p:nvPr>
            <p:ph type="body" idx="1"/>
          </p:nvPr>
        </p:nvSpPr>
        <p:spPr>
          <a:xfrm>
            <a:off x="887412" y="1904998"/>
            <a:ext cx="9134393" cy="4688422"/>
          </a:xfrm>
          <a:prstGeom prst="rect">
            <a:avLst/>
          </a:prstGeom>
          <a:solidFill>
            <a:schemeClr val="accent1">
              <a:satOff val="-43001"/>
              <a:lumOff val="-13372"/>
            </a:schemeClr>
          </a:solidFill>
        </p:spPr>
        <p:txBody>
          <a:bodyPr lIns="0" tIns="0" rIns="0" bIns="0"/>
          <a:lstStyle/>
          <a:p>
            <a:pPr marL="0" indent="0" algn="ctr">
              <a:buSzTx/>
              <a:buNone/>
              <a:defRPr i="1" sz="3300"/>
            </a:pPr>
            <a:r>
              <a:t>Turn and Talk </a:t>
            </a:r>
            <a:endParaRPr>
              <a:solidFill>
                <a:srgbClr val="000000"/>
              </a:solidFill>
            </a:endParaRPr>
          </a:p>
          <a:p>
            <a:pPr marL="581009" indent="-581009">
              <a:defRPr sz="2900"/>
            </a:pPr>
            <a:r>
              <a:t>Is there an intellectual freedom issue?</a:t>
            </a:r>
            <a:endParaRPr>
              <a:solidFill>
                <a:srgbClr val="000000"/>
              </a:solidFill>
            </a:endParaRPr>
          </a:p>
          <a:p>
            <a:pPr marL="581009" indent="-581009">
              <a:defRPr sz="2900"/>
            </a:pPr>
            <a:r>
              <a:t>Differentiate between the two moral principles that are in play: the Principle of Benefit Maximization and the Principle of Equal Respect. </a:t>
            </a:r>
            <a:endParaRPr>
              <a:solidFill>
                <a:srgbClr val="000000"/>
              </a:solidFill>
            </a:endParaRPr>
          </a:p>
          <a:p>
            <a:pPr marL="581009" indent="-581009">
              <a:defRPr sz="2900"/>
            </a:pPr>
            <a:r>
              <a:t>Reflect on your moral sentiments. Are there times when it appears that if we follow the logic of the Principle of Benefit Maximization that we must violate the Principle of Equal Respect and vice versa?</a:t>
            </a:r>
          </a:p>
        </p:txBody>
      </p:sp>
      <p:pic>
        <p:nvPicPr>
          <p:cNvPr id="201" name="image3.png" descr="http://neo-cdn.stretchinternet.com/fdxVvj/header/barry.png"/>
          <p:cNvPicPr>
            <a:picLocks noChangeAspect="1"/>
          </p:cNvPicPr>
          <p:nvPr/>
        </p:nvPicPr>
        <p:blipFill>
          <a:blip r:embed="rId2">
            <a:extLst/>
          </a:blip>
          <a:stretch>
            <a:fillRect/>
          </a:stretch>
        </p:blipFill>
        <p:spPr>
          <a:xfrm>
            <a:off x="8760162" y="214501"/>
            <a:ext cx="2326599" cy="660932"/>
          </a:xfrm>
          <a:prstGeom prst="rect">
            <a:avLst/>
          </a:prstGeom>
          <a:ln w="12700">
            <a:miter lim="400000"/>
          </a:ln>
        </p:spPr>
      </p:pic>
      <p:pic>
        <p:nvPicPr>
          <p:cNvPr id="202" name="image5.tif"/>
          <p:cNvPicPr>
            <a:picLocks noChangeAspect="1"/>
          </p:cNvPicPr>
          <p:nvPr/>
        </p:nvPicPr>
        <p:blipFill>
          <a:blip r:embed="rId3">
            <a:extLst/>
          </a:blip>
          <a:stretch>
            <a:fillRect/>
          </a:stretch>
        </p:blipFill>
        <p:spPr>
          <a:xfrm>
            <a:off x="10032168" y="914864"/>
            <a:ext cx="1942351" cy="2920827"/>
          </a:xfrm>
          <a:prstGeom prst="rect">
            <a:avLst/>
          </a:prstGeom>
          <a:ln w="12700">
            <a:solidFill>
              <a:srgbClr val="DDDDDD"/>
            </a:solidFill>
            <a:miter lim="400000"/>
          </a:ln>
        </p:spPr>
      </p:pic>
      <p:sp>
        <p:nvSpPr>
          <p:cNvPr id="203" name="Shape 203"/>
          <p:cNvSpPr/>
          <p:nvPr>
            <p:ph type="sldNum" sz="quarter" idx="2"/>
          </p:nvPr>
        </p:nvSpPr>
        <p:spPr>
          <a:xfrm>
            <a:off x="10498778" y="6423342"/>
            <a:ext cx="167637" cy="2311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6C5FF"/>
      </a:accent1>
      <a:accent2>
        <a:srgbClr val="4BB836"/>
      </a:accent2>
      <a:accent3>
        <a:srgbClr val="F8B004"/>
      </a:accent3>
      <a:accent4>
        <a:srgbClr val="972ACD"/>
      </a:accent4>
      <a:accent5>
        <a:srgbClr val="F86E24"/>
      </a:accent5>
      <a:accent6>
        <a:srgbClr val="DB30C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6C5FF"/>
      </a:accent1>
      <a:accent2>
        <a:srgbClr val="4BB836"/>
      </a:accent2>
      <a:accent3>
        <a:srgbClr val="F8B004"/>
      </a:accent3>
      <a:accent4>
        <a:srgbClr val="972ACD"/>
      </a:accent4>
      <a:accent5>
        <a:srgbClr val="F86E24"/>
      </a:accent5>
      <a:accent6>
        <a:srgbClr val="DB30C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