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793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EAFF"/>
          </a:solidFill>
        </a:fill>
      </a:tcStyle>
    </a:wholeTbl>
    <a:band2H>
      <a:tcTxStyle b="def" i="def"/>
      <a:tcStyle>
        <a:tcBdr/>
        <a:fill>
          <a:solidFill>
            <a:srgbClr val="E9F5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E3CA"/>
          </a:solidFill>
        </a:fill>
      </a:tcStyle>
    </a:wholeTbl>
    <a:band2H>
      <a:tcTxStyle b="def" i="def"/>
      <a:tcStyle>
        <a:tcBdr/>
        <a:fill>
          <a:solidFill>
            <a:srgbClr val="FE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CCEB"/>
          </a:solidFill>
        </a:fill>
      </a:tcStyle>
    </a:wholeTbl>
    <a:band2H>
      <a:tcTxStyle b="def" i="def"/>
      <a:tcStyle>
        <a:tcBdr/>
        <a:fill>
          <a:solidFill>
            <a:srgbClr val="F8E7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065212" y="0"/>
            <a:ext cx="8229604" cy="47244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6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half" idx="1"/>
          </p:nvPr>
        </p:nvSpPr>
        <p:spPr>
          <a:xfrm>
            <a:off x="1065212" y="4800600"/>
            <a:ext cx="8229601" cy="2057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5886661" y="6172200"/>
            <a:ext cx="2841838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title"/>
          </p:nvPr>
        </p:nvSpPr>
        <p:spPr>
          <a:xfrm>
            <a:off x="1522412" y="0"/>
            <a:ext cx="9144004" cy="1752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Shape 90"/>
          <p:cNvSpPr/>
          <p:nvPr>
            <p:ph type="body" idx="1"/>
          </p:nvPr>
        </p:nvSpPr>
        <p:spPr>
          <a:xfrm>
            <a:off x="1522412" y="1904999"/>
            <a:ext cx="9134393" cy="495300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xfrm>
            <a:off x="9142410" y="0"/>
            <a:ext cx="1524005" cy="6019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idx="1"/>
          </p:nvPr>
        </p:nvSpPr>
        <p:spPr>
          <a:xfrm>
            <a:off x="1522412" y="381000"/>
            <a:ext cx="7391401" cy="6477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1522412" y="0"/>
            <a:ext cx="9144004" cy="1752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522412" y="1904999"/>
            <a:ext cx="9134393" cy="495300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1059614" y="0"/>
            <a:ext cx="8692399" cy="53340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1065212" y="5410200"/>
            <a:ext cx="8687335" cy="1447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1522412" y="0"/>
            <a:ext cx="9144004" cy="1752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1504781" y="1905000"/>
            <a:ext cx="4419599" cy="495300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1522412" y="0"/>
            <a:ext cx="9144004" cy="1752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1522411" y="1752600"/>
            <a:ext cx="4416553" cy="10668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cap="all" spc="200" sz="20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1522412" y="0"/>
            <a:ext cx="9144004" cy="1752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xfrm>
            <a:off x="1055603" y="0"/>
            <a:ext cx="3596608" cy="457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xfrm>
            <a:off x="4951414" y="685800"/>
            <a:ext cx="6400802" cy="6172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xfrm>
            <a:off x="1055603" y="0"/>
            <a:ext cx="3596608" cy="457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Shape 81"/>
          <p:cNvSpPr/>
          <p:nvPr>
            <p:ph type="body" sz="quarter" idx="1"/>
          </p:nvPr>
        </p:nvSpPr>
        <p:spPr>
          <a:xfrm>
            <a:off x="1065212" y="4648200"/>
            <a:ext cx="3581402" cy="220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Tx/>
              <a:buSzTx/>
              <a:buFontTx/>
              <a:buNone/>
              <a:defRPr sz="1800"/>
            </a:lvl1pPr>
            <a:lvl2pPr marL="0" indent="0">
              <a:spcBef>
                <a:spcPts val="1200"/>
              </a:spcBef>
              <a:buClrTx/>
              <a:buSzTx/>
              <a:buFontTx/>
              <a:buNone/>
              <a:defRPr sz="1800"/>
            </a:lvl2pPr>
            <a:lvl3pPr marL="0" indent="0">
              <a:spcBef>
                <a:spcPts val="1200"/>
              </a:spcBef>
              <a:buClrTx/>
              <a:buSzTx/>
              <a:buFontTx/>
              <a:buNone/>
              <a:defRPr sz="1800"/>
            </a:lvl3pPr>
            <a:lvl4pPr marL="0" indent="0">
              <a:spcBef>
                <a:spcPts val="1200"/>
              </a:spcBef>
              <a:buClrTx/>
              <a:buSzTx/>
              <a:buFontTx/>
              <a:buNone/>
              <a:defRPr sz="1800"/>
            </a:lvl4pPr>
            <a:lvl5pPr marL="0" indent="0">
              <a:spcBef>
                <a:spcPts val="1200"/>
              </a:spcBef>
              <a:buClrTx/>
              <a:buSzTx/>
              <a:buFont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0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sldNum" sz="quarter" idx="2"/>
          </p:nvPr>
        </p:nvSpPr>
        <p:spPr>
          <a:xfrm>
            <a:off x="10435278" y="6423342"/>
            <a:ext cx="231137" cy="2311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824780" y="0"/>
            <a:ext cx="9743441" cy="1836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6797994" y="2438400"/>
            <a:ext cx="4770227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100" strike="noStrike" sz="36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titleStyle>
    <p:bodyStyle>
      <a:lvl1pPr marL="223838" marR="0" indent="-223838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509905" marR="0" indent="-278129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755650" marR="0" indent="-29210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944562" marR="0" indent="-26193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1116807" marR="0" indent="-25955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1293874" marR="0" indent="-260602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1467611" marR="0" indent="-260602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1641348" marR="0" indent="-260604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1815083" marR="0" indent="-260602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b="0" baseline="0" cap="none" i="0" spc="0" strike="noStrike" sz="24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Relationship Id="rId4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ptv.com/news/region-c-palm-beach-county/lake-worth/tracy-wayne-shealy-royal-palm-beach-high-school-assistant-principal-prostitution-arrest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8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5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6.png"/><Relationship Id="rId4" Type="http://schemas.openxmlformats.org/officeDocument/2006/relationships/image" Target="../media/image9.tif"/><Relationship Id="rId5" Type="http://schemas.openxmlformats.org/officeDocument/2006/relationships/image" Target="../media/image10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loridaschoolleaders.org/" TargetMode="External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iamiherald.com/news/local/education/article23616994.html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ctrTitle"/>
          </p:nvPr>
        </p:nvSpPr>
        <p:spPr>
          <a:xfrm>
            <a:off x="608014" y="1828800"/>
            <a:ext cx="9601198" cy="2895600"/>
          </a:xfrm>
          <a:prstGeom prst="rect">
            <a:avLst/>
          </a:prstGeom>
        </p:spPr>
        <p:txBody>
          <a:bodyPr/>
          <a:lstStyle/>
          <a:p>
            <a:pPr>
              <a:defRPr b="1" spc="0" sz="4000"/>
            </a:pPr>
            <a:r>
              <a:t>EDU 615 </a:t>
            </a:r>
            <a:endParaRPr spc="60">
              <a:solidFill>
                <a:srgbClr val="000000"/>
              </a:solidFill>
            </a:endParaRPr>
          </a:p>
          <a:p>
            <a:pPr>
              <a:defRPr b="1" spc="0" sz="4000"/>
            </a:pPr>
            <a:r>
              <a:t>Ethics and Communication for Leaders</a:t>
            </a:r>
            <a:endParaRPr spc="60">
              <a:solidFill>
                <a:srgbClr val="000000"/>
              </a:solidFill>
            </a:endParaRPr>
          </a:p>
          <a:p>
            <a:pPr>
              <a:defRPr spc="60" sz="4000">
                <a:solidFill>
                  <a:srgbClr val="000000"/>
                </a:solidFill>
              </a:defRPr>
            </a:pPr>
          </a:p>
          <a:p>
            <a:pPr>
              <a:defRPr b="1" i="1" spc="0" sz="4000"/>
            </a:pPr>
            <a:r>
              <a:t>Week #4: Thursday, February 4, 2016</a:t>
            </a:r>
          </a:p>
        </p:txBody>
      </p:sp>
      <p:sp>
        <p:nvSpPr>
          <p:cNvPr id="110" name="Shape 110"/>
          <p:cNvSpPr/>
          <p:nvPr>
            <p:ph type="subTitle" sz="quarter" idx="1"/>
          </p:nvPr>
        </p:nvSpPr>
        <p:spPr>
          <a:xfrm>
            <a:off x="684212" y="4914900"/>
            <a:ext cx="8229601" cy="1219200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Terrence narinesingh, ed.s.</a:t>
            </a:r>
          </a:p>
          <a:p>
            <a:pPr>
              <a:defRPr b="1"/>
            </a:pPr>
            <a:r>
              <a:t>adjunct professor</a:t>
            </a:r>
          </a:p>
          <a:p>
            <a:pPr>
              <a:defRPr b="1"/>
            </a:pPr>
            <a:r>
              <a:t>Adrian Dominican school of education </a:t>
            </a:r>
          </a:p>
          <a:p>
            <a:pPr>
              <a:defRPr b="1"/>
            </a:pPr>
            <a:r>
              <a:t>educational leadership </a:t>
            </a:r>
          </a:p>
        </p:txBody>
      </p:sp>
      <p:grpSp>
        <p:nvGrpSpPr>
          <p:cNvPr id="113" name="Group 113" descr="https://www.scoutrfp.com/wp-content/uploads/2015/07/Barry-University-logo.jpg"/>
          <p:cNvGrpSpPr/>
          <p:nvPr/>
        </p:nvGrpSpPr>
        <p:grpSpPr>
          <a:xfrm>
            <a:off x="4002763" y="-18601"/>
            <a:ext cx="4635847" cy="1647833"/>
            <a:chOff x="-1" y="0"/>
            <a:chExt cx="4635845" cy="1647831"/>
          </a:xfrm>
        </p:grpSpPr>
        <p:pic>
          <p:nvPicPr>
            <p:cNvPr id="111" name="image4.jpeg" descr="https://www.scoutrfp.com/wp-content/uploads/2015/07/Barry-University-logo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199" y="203200"/>
              <a:ext cx="4229445" cy="1203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-1"/>
              <a:ext cx="4635847" cy="1647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4" name="image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2299" y="4076700"/>
            <a:ext cx="3860804" cy="289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xfrm>
            <a:off x="1624013" y="-203200"/>
            <a:ext cx="9144001" cy="1371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/>
            </a:lvl1pPr>
          </a:lstStyle>
          <a:p>
            <a:pPr/>
            <a:r>
              <a:t>Is there a moral imperative?</a:t>
            </a:r>
          </a:p>
        </p:txBody>
      </p:sp>
      <p:sp>
        <p:nvSpPr>
          <p:cNvPr id="208" name="Shape 208"/>
          <p:cNvSpPr/>
          <p:nvPr>
            <p:ph type="body" sz="half" idx="1"/>
          </p:nvPr>
        </p:nvSpPr>
        <p:spPr>
          <a:xfrm>
            <a:off x="6605795" y="1407498"/>
            <a:ext cx="4384299" cy="4697039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/>
          <a:lstStyle/>
          <a:p>
            <a:pPr marL="427787" indent="-427787">
              <a:buClr>
                <a:srgbClr val="040200"/>
              </a:buClr>
              <a:buFontTx/>
              <a:defRPr b="1">
                <a:solidFill>
                  <a:srgbClr val="040200"/>
                </a:solidFill>
              </a:defRPr>
            </a:pPr>
            <a:r>
              <a:t>Tracy Wayne Shealy:      Royal Palm Beach High School Assistant Principal Prostitution Arrest</a:t>
            </a:r>
          </a:p>
          <a:p>
            <a:pPr marL="427787" indent="-427787">
              <a:buClr>
                <a:srgbClr val="040200"/>
              </a:buClr>
              <a:buFontTx/>
              <a:defRPr>
                <a:solidFill>
                  <a:srgbClr val="040200"/>
                </a:solidFill>
              </a:defRPr>
            </a:pPr>
            <a:r>
              <a:t>June 8, 2013 </a:t>
            </a:r>
          </a:p>
          <a:p>
            <a:pPr marL="427787" indent="-427787">
              <a:buClr>
                <a:srgbClr val="040200"/>
              </a:buClr>
              <a:buFontTx/>
              <a:defRPr>
                <a:solidFill>
                  <a:srgbClr val="040200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http://www.wptv.com/news/region-c-palm-beach-county/lake-worth/tracy-wayne-shealy-royal-palm-beach-high-school-assistant-principal-prostitution-arrest</a:t>
            </a:r>
          </a:p>
        </p:txBody>
      </p:sp>
      <p:pic>
        <p:nvPicPr>
          <p:cNvPr id="209" name="image3.png" descr="http://neo-cdn.stretchinternet.com/fdxVvj/header/barr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5662" y="1764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794" y="1406552"/>
            <a:ext cx="6231375" cy="4673532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11" name="Shape 2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xfrm>
            <a:off x="2355849" y="165100"/>
            <a:ext cx="9144002" cy="1371600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In-Class Reflection (ongoing)</a:t>
            </a:r>
          </a:p>
        </p:txBody>
      </p:sp>
      <p:sp>
        <p:nvSpPr>
          <p:cNvPr id="214" name="Shape 214"/>
          <p:cNvSpPr/>
          <p:nvPr>
            <p:ph type="body" idx="1"/>
          </p:nvPr>
        </p:nvSpPr>
        <p:spPr>
          <a:xfrm>
            <a:off x="2043112" y="1930399"/>
            <a:ext cx="9574560" cy="4634311"/>
          </a:xfrm>
          <a:prstGeom prst="rect">
            <a:avLst/>
          </a:prstGeom>
          <a:solidFill>
            <a:schemeClr val="accent2"/>
          </a:solidFill>
          <a:ln>
            <a:solidFill>
              <a:srgbClr val="378627"/>
            </a:solidFill>
            <a:miter lim="800000"/>
          </a:ln>
        </p:spPr>
        <p:txBody>
          <a:bodyPr lIns="0" tIns="0" rIns="0" bIns="0"/>
          <a:lstStyle/>
          <a:p>
            <a:pPr lvl="2" marL="1171384" indent="-432244" defTabSz="88696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t>Respond briefly and in writing each week to a scenario related to effective professional communication processes that support sustainable, collaborative relationships through ethical communication. </a:t>
            </a:r>
          </a:p>
          <a:p>
            <a:pPr lvl="2" marL="1171384" indent="-432244" defTabSz="88696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t>You may use the scenario in the assigned textbook chapter or one that was discussed in class. </a:t>
            </a:r>
          </a:p>
          <a:p>
            <a:pPr lvl="2" marL="1171384" indent="-432244" defTabSz="88696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t>The length should be at least one full page, typed, double spaced, Times New Roman font size 12. </a:t>
            </a:r>
          </a:p>
          <a:p>
            <a:pPr lvl="2" marL="1171384" indent="-432244" defTabSz="88696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t>Must have a cover page and reference page(s). </a:t>
            </a:r>
          </a:p>
          <a:p>
            <a:pPr lvl="2" marL="1171384" indent="-432244" defTabSz="88696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t>Use APA format (refer to the APA manual and page 9 of the syllabus). </a:t>
            </a:r>
          </a:p>
          <a:p>
            <a:pPr lvl="2" marL="1171384" indent="-432244" defTabSz="88696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t>Refer to the Written In-Class Assignment Rubric in page 19 of the syllabus. </a:t>
            </a:r>
          </a:p>
          <a:p>
            <a:pPr lvl="2" marL="1171384" indent="-432244" defTabSz="88696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t>Bring a copy to class for discussion. </a:t>
            </a:r>
          </a:p>
        </p:txBody>
      </p:sp>
      <p:pic>
        <p:nvPicPr>
          <p:cNvPr id="215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5662" y="1764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2012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024" y="-16024"/>
            <a:ext cx="2810099" cy="281009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xfrm>
            <a:off x="2614613" y="495300"/>
            <a:ext cx="9144001" cy="1371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/>
            </a:lvl1pPr>
          </a:lstStyle>
          <a:p>
            <a:pPr/>
            <a:r>
              <a:t>Weekly Reflections and Summary Paper (ongoing)</a:t>
            </a:r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xfrm>
            <a:off x="2830512" y="2209799"/>
            <a:ext cx="9134393" cy="4114802"/>
          </a:xfrm>
          <a:prstGeom prst="rect">
            <a:avLst/>
          </a:prstGeom>
          <a:solidFill>
            <a:schemeClr val="accent1">
              <a:satOff val="-43001"/>
              <a:lumOff val="-13372"/>
            </a:schemeClr>
          </a:solidFill>
          <a:ln>
            <a:solidFill>
              <a:srgbClr val="378627"/>
            </a:solidFill>
            <a:miter lim="800000"/>
          </a:ln>
        </p:spPr>
        <p:txBody>
          <a:bodyPr lIns="0" tIns="0" rIns="0" bIns="0"/>
          <a:lstStyle/>
          <a:p>
            <a:pPr lvl="2" marL="1371097" indent="-60909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defRPr sz="2700"/>
            </a:pPr>
            <a:r>
              <a:t>Summarize the weekly in-class reflections in a written paper relating them to effective professional communication processes that support sustainable, collaborative relationships through ethical communication. </a:t>
            </a:r>
            <a:endParaRPr>
              <a:solidFill>
                <a:srgbClr val="000000"/>
              </a:solidFill>
            </a:endParaRPr>
          </a:p>
          <a:p>
            <a:pPr lvl="2" marL="1371097" indent="-60909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defRPr sz="2700"/>
            </a:pPr>
            <a:r>
              <a:t>Double spaced, Times New Roman, font size 12. </a:t>
            </a:r>
            <a:endParaRPr>
              <a:solidFill>
                <a:srgbClr val="000000"/>
              </a:solidFill>
            </a:endParaRPr>
          </a:p>
          <a:p>
            <a:pPr lvl="2" marL="1371097" indent="-60909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defRPr sz="2700"/>
            </a:pPr>
            <a:r>
              <a:t>Must have a cover page and reference page(s). </a:t>
            </a:r>
            <a:endParaRPr>
              <a:solidFill>
                <a:srgbClr val="000000"/>
              </a:solidFill>
            </a:endParaRPr>
          </a:p>
          <a:p>
            <a:pPr lvl="2" marL="1371097" indent="-60909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defRPr sz="2700"/>
            </a:pPr>
            <a:r>
              <a:t>Use APA format (refer the APA manual and page 9 of the syllabus). </a:t>
            </a:r>
            <a:endParaRPr>
              <a:solidFill>
                <a:srgbClr val="000000"/>
              </a:solidFill>
            </a:endParaRPr>
          </a:p>
          <a:p>
            <a:pPr lvl="2" marL="1371097" indent="-609096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defRPr sz="2700"/>
            </a:pPr>
            <a:r>
              <a:t>Bring a copy to class for discussion. </a:t>
            </a:r>
          </a:p>
        </p:txBody>
      </p:sp>
      <p:pic>
        <p:nvPicPr>
          <p:cNvPr id="221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5662" y="1764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447_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322" y="-22622"/>
            <a:ext cx="2820343" cy="282034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9362" y="28815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057" y="268735"/>
            <a:ext cx="7903572" cy="632053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9362" y="28815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300" y="597062"/>
            <a:ext cx="8183820" cy="566387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5762" y="29069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0" y="63500"/>
            <a:ext cx="8750300" cy="673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5762" y="29069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100" y="577850"/>
            <a:ext cx="8473177" cy="545051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5762" y="29069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00" y="1409457"/>
            <a:ext cx="8781605" cy="4039086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7562" y="29069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425" y="685800"/>
            <a:ext cx="9060425" cy="510313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5340" y="3021522"/>
            <a:ext cx="1519620" cy="431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850" y="1122816"/>
            <a:ext cx="9283700" cy="422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522413" y="12700"/>
            <a:ext cx="9144001" cy="1371600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Agenda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1522412" y="1417983"/>
            <a:ext cx="9134393" cy="5240490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/>
          <a:lstStyle/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Welcome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Tentative Course Calendar and Assignment 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Moral Imperative Video and Discussion 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Unpacking the Florida Principal Leadership Standards 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Leadership Clock Buddies Activity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Berko, R., Wolvin, A., &amp; Wolvin, D. &amp; Aitken, J. (2012).  Nonverbal communication.  </a:t>
            </a:r>
          </a:p>
          <a:p>
            <a:pPr lvl="2" marL="0" indent="330097" defTabSz="660195">
              <a:spcBef>
                <a:spcPts val="1200"/>
              </a:spcBef>
              <a:buSzTx/>
              <a:buNone/>
              <a:defRPr sz="1700">
                <a:solidFill>
                  <a:srgbClr val="030303"/>
                </a:solidFill>
              </a:defRPr>
            </a:pPr>
            <a:r>
              <a:t>  In K. Bowers &amp; M. Mashburn (Eds.), </a:t>
            </a:r>
            <a:r>
              <a:rPr i="1"/>
              <a:t>Communicating: A social, cultural and career focus   </a:t>
            </a:r>
            <a:endParaRPr i="1"/>
          </a:p>
          <a:p>
            <a:pPr lvl="2" marL="0" indent="330097" defTabSz="660195">
              <a:spcBef>
                <a:spcPts val="1200"/>
              </a:spcBef>
              <a:buSzTx/>
              <a:buNone/>
              <a:defRPr i="1" sz="1700">
                <a:solidFill>
                  <a:srgbClr val="030303"/>
                </a:solidFill>
              </a:defRPr>
            </a:pPr>
            <a:r>
              <a:t>  (12th ed.) </a:t>
            </a:r>
            <a:r>
              <a:rPr i="0"/>
              <a:t>(pp. 52-79). Boston, MA: Pearson. 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Strike, K.A., Haller, E.J. &amp; Soltis, J.E. (2005). Individual freedom and the public interest. In K.A. Strike (Ed.), </a:t>
            </a:r>
          </a:p>
          <a:p>
            <a:pPr lvl="1" marL="0" indent="165048" defTabSz="660195">
              <a:spcBef>
                <a:spcPts val="1200"/>
              </a:spcBef>
              <a:buSzTx/>
              <a:buNone/>
              <a:defRPr sz="1700">
                <a:solidFill>
                  <a:srgbClr val="030303"/>
                </a:solidFill>
              </a:defRPr>
            </a:pPr>
            <a:r>
              <a:t>     </a:t>
            </a:r>
            <a:r>
              <a:rPr i="1"/>
              <a:t>The ethics of school administration (3rd ed.) </a:t>
            </a:r>
            <a:r>
              <a:t>(pp. 30-51). New York, NY: Teachers College.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In-Class Reflection and Weekly Reflections and Summary Paper 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WCG Module: The Ethical Educator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Problem-based Learning using the Florida Principal Leadership Standards</a:t>
            </a:r>
          </a:p>
          <a:p>
            <a:pPr marL="164082" indent="-164082" defTabSz="660195">
              <a:spcBef>
                <a:spcPts val="1200"/>
              </a:spcBef>
              <a:buClr>
                <a:srgbClr val="030303"/>
              </a:buClr>
              <a:buFontTx/>
              <a:defRPr sz="1700">
                <a:solidFill>
                  <a:srgbClr val="030303"/>
                </a:solidFill>
              </a:defRPr>
            </a:pPr>
            <a:r>
              <a:t>Next Week: Ongoing readings and discussion</a:t>
            </a:r>
          </a:p>
        </p:txBody>
      </p:sp>
      <p:pic>
        <p:nvPicPr>
          <p:cNvPr id="119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5662" y="1764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8202" y="1530350"/>
            <a:ext cx="2326599" cy="12583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21" name="Shape 121"/>
          <p:cNvSpPr/>
          <p:nvPr>
            <p:ph type="sldNum" sz="quarter" idx="2"/>
          </p:nvPr>
        </p:nvSpPr>
        <p:spPr>
          <a:xfrm>
            <a:off x="10498778" y="6423342"/>
            <a:ext cx="167637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5340" y="3021522"/>
            <a:ext cx="1519620" cy="431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1403350"/>
            <a:ext cx="9271000" cy="40513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4340" y="3151295"/>
            <a:ext cx="1955142" cy="555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350" y="-6350"/>
            <a:ext cx="8254063" cy="687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0911" y="4292331"/>
            <a:ext cx="3147449" cy="2096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7035" y="4298577"/>
            <a:ext cx="3705230" cy="208419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In-Basket Activity </a:t>
            </a:r>
          </a:p>
        </p:txBody>
      </p:sp>
      <p:sp>
        <p:nvSpPr>
          <p:cNvPr id="264" name="Shape 264"/>
          <p:cNvSpPr/>
          <p:nvPr>
            <p:ph type="body" idx="1"/>
          </p:nvPr>
        </p:nvSpPr>
        <p:spPr>
          <a:xfrm>
            <a:off x="2043109" y="1904999"/>
            <a:ext cx="9134397" cy="411480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i="1" sz="3300"/>
            </a:pPr>
            <a:r>
              <a:t>If you have a GREEN folder with your course syllabus, your role in the activity is an elementary School Principal. You can select ONE Assistant Principal with a RED or ORANGE folder. </a:t>
            </a:r>
            <a:endParaRPr>
              <a:solidFill>
                <a:srgbClr val="000000"/>
              </a:solidFill>
            </a:endParaRPr>
          </a:p>
          <a:p>
            <a:pPr marL="0" indent="0" algn="ctr">
              <a:buSzTx/>
              <a:buNone/>
              <a:defRPr i="1" sz="3300">
                <a:solidFill>
                  <a:srgbClr val="000000"/>
                </a:solidFill>
              </a:defRPr>
            </a:pPr>
          </a:p>
          <a:p>
            <a:pPr marL="0" indent="0" algn="ctr">
              <a:buSzTx/>
              <a:buNone/>
              <a:defRPr i="1" sz="3300"/>
            </a:pPr>
            <a:r>
              <a:t>If you have a BLUE folder, you are a middle or high School Principal.  You can select up to 3 Assistant Principals with a RED or ORANGE folder.  </a:t>
            </a:r>
          </a:p>
        </p:txBody>
      </p:sp>
      <p:pic>
        <p:nvPicPr>
          <p:cNvPr id="265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162" y="214501"/>
            <a:ext cx="2326599" cy="6609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" name="Group 268"/>
          <p:cNvGrpSpPr/>
          <p:nvPr/>
        </p:nvGrpSpPr>
        <p:grpSpPr>
          <a:xfrm>
            <a:off x="165096" y="1968500"/>
            <a:ext cx="1603117" cy="1270000"/>
            <a:chOff x="-1" y="0"/>
            <a:chExt cx="1603116" cy="1270000"/>
          </a:xfrm>
        </p:grpSpPr>
        <p:sp>
          <p:nvSpPr>
            <p:cNvPr id="266" name="Shape 266"/>
            <p:cNvSpPr/>
            <p:nvPr/>
          </p:nvSpPr>
          <p:spPr>
            <a:xfrm>
              <a:off x="-2" y="0"/>
              <a:ext cx="1603117" cy="1270000"/>
            </a:xfrm>
            <a:prstGeom prst="rect">
              <a:avLst/>
            </a:prstGeom>
            <a:solidFill>
              <a:schemeClr val="accent2"/>
            </a:solidFill>
            <a:ln w="12700" cap="flat">
              <a:solidFill>
                <a:srgbClr val="378627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267" name="Shape 267"/>
            <p:cNvSpPr/>
            <p:nvPr/>
          </p:nvSpPr>
          <p:spPr>
            <a:xfrm>
              <a:off x="-2" y="380998"/>
              <a:ext cx="1603117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ELEMENTARY  PRINCIPAL</a:t>
              </a:r>
            </a:p>
          </p:txBody>
        </p:sp>
      </p:grpSp>
      <p:grpSp>
        <p:nvGrpSpPr>
          <p:cNvPr id="271" name="Group 271"/>
          <p:cNvGrpSpPr/>
          <p:nvPr/>
        </p:nvGrpSpPr>
        <p:grpSpPr>
          <a:xfrm>
            <a:off x="165096" y="4622800"/>
            <a:ext cx="1603117" cy="1270000"/>
            <a:chOff x="-1" y="0"/>
            <a:chExt cx="1603116" cy="1270000"/>
          </a:xfrm>
        </p:grpSpPr>
        <p:sp>
          <p:nvSpPr>
            <p:cNvPr id="269" name="Shape 269"/>
            <p:cNvSpPr/>
            <p:nvPr/>
          </p:nvSpPr>
          <p:spPr>
            <a:xfrm>
              <a:off x="-2" y="0"/>
              <a:ext cx="1603117" cy="1270000"/>
            </a:xfrm>
            <a:prstGeom prst="rect">
              <a:avLst/>
            </a:prstGeom>
            <a:solidFill>
              <a:schemeClr val="accent1">
                <a:satOff val="-43001"/>
                <a:lumOff val="-13372"/>
              </a:schemeClr>
            </a:solidFill>
            <a:ln w="12700" cap="flat">
              <a:solidFill>
                <a:srgbClr val="378627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270" name="Shape 270"/>
            <p:cNvSpPr/>
            <p:nvPr/>
          </p:nvSpPr>
          <p:spPr>
            <a:xfrm>
              <a:off x="-2" y="380999"/>
              <a:ext cx="1603117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MIDDLE/HIGH  PRINCIPAL</a:t>
              </a:r>
            </a:p>
          </p:txBody>
        </p:sp>
      </p:grpSp>
      <p:pic>
        <p:nvPicPr>
          <p:cNvPr id="272" name="image7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750" y="2646319"/>
            <a:ext cx="1615811" cy="1152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7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750" y="5406452"/>
            <a:ext cx="1615811" cy="115261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/>
          </p:nvPr>
        </p:nvSpPr>
        <p:spPr>
          <a:xfrm>
            <a:off x="146008" y="-140835"/>
            <a:ext cx="9144001" cy="1371604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In-Basket Activity </a:t>
            </a:r>
          </a:p>
        </p:txBody>
      </p:sp>
      <p:sp>
        <p:nvSpPr>
          <p:cNvPr id="277" name="Shape 277"/>
          <p:cNvSpPr/>
          <p:nvPr>
            <p:ph type="body" idx="1"/>
          </p:nvPr>
        </p:nvSpPr>
        <p:spPr>
          <a:xfrm>
            <a:off x="112712" y="1264639"/>
            <a:ext cx="9134393" cy="5472583"/>
          </a:xfrm>
          <a:prstGeom prst="rect">
            <a:avLst/>
          </a:prstGeom>
          <a:solidFill>
            <a:schemeClr val="accent5"/>
          </a:solidFill>
        </p:spPr>
        <p:txBody>
          <a:bodyPr lIns="0" tIns="0" rIns="0" bIns="0"/>
          <a:lstStyle/>
          <a:p>
            <a:pPr marL="0" indent="0" algn="ctr" defTabSz="336497">
              <a:spcBef>
                <a:spcPts val="600"/>
              </a:spcBef>
              <a:buSzTx/>
              <a:buNone/>
              <a:defRPr i="1" sz="2300"/>
            </a:pPr>
            <a:r>
              <a:t>Using the Code of Ethics of the Education Profession in Florida and the Florida Principal Leadership Standards, examine the assigned scenario. </a:t>
            </a:r>
            <a:endParaRPr>
              <a:solidFill>
                <a:srgbClr val="000000"/>
              </a:solidFill>
            </a:endParaRPr>
          </a:p>
          <a:p>
            <a:pPr marL="0" indent="0" algn="ctr" defTabSz="336497">
              <a:spcBef>
                <a:spcPts val="600"/>
              </a:spcBef>
              <a:buSzTx/>
              <a:buNone/>
              <a:defRPr i="1" sz="2300">
                <a:solidFill>
                  <a:srgbClr val="000000"/>
                </a:solidFill>
              </a:defRPr>
            </a:pPr>
          </a:p>
          <a:p>
            <a:pPr marL="0" indent="0" defTabSz="336497">
              <a:spcBef>
                <a:spcPts val="600"/>
              </a:spcBef>
              <a:buSzTx/>
              <a:buNone/>
              <a:defRPr i="1" sz="2300"/>
            </a:pPr>
            <a:r>
              <a:t>1. What possible issues/concerns might this scenario raise?</a:t>
            </a:r>
          </a:p>
          <a:p>
            <a:pPr marL="0" indent="0" defTabSz="336497">
              <a:spcBef>
                <a:spcPts val="600"/>
              </a:spcBef>
              <a:buSzTx/>
              <a:buNone/>
              <a:defRPr i="1" sz="2300"/>
            </a:pPr>
            <a:endParaRPr>
              <a:solidFill>
                <a:srgbClr val="000000"/>
              </a:solidFill>
            </a:endParaRPr>
          </a:p>
          <a:p>
            <a:pPr marL="0" indent="0" defTabSz="336497">
              <a:spcBef>
                <a:spcPts val="600"/>
              </a:spcBef>
              <a:buSzTx/>
              <a:buNone/>
              <a:defRPr i="1" sz="2300"/>
            </a:pPr>
            <a:r>
              <a:t>2. How could this situation become a violation of the law, the “Code” or other school/district policies?</a:t>
            </a:r>
          </a:p>
          <a:p>
            <a:pPr marL="0" indent="0" defTabSz="336497">
              <a:spcBef>
                <a:spcPts val="600"/>
              </a:spcBef>
              <a:buSzTx/>
              <a:buNone/>
              <a:defRPr i="1" sz="2300"/>
            </a:pPr>
            <a:endParaRPr>
              <a:solidFill>
                <a:srgbClr val="000000"/>
              </a:solidFill>
            </a:endParaRPr>
          </a:p>
          <a:p>
            <a:pPr marL="0" indent="0" defTabSz="336497">
              <a:spcBef>
                <a:spcPts val="600"/>
              </a:spcBef>
              <a:buSzTx/>
              <a:buNone/>
              <a:defRPr i="1" sz="2300"/>
            </a:pPr>
            <a:r>
              <a:t>3. In this situation, what are some potential negative consequences for the teacher/administrator, for the students and the school community?</a:t>
            </a:r>
          </a:p>
          <a:p>
            <a:pPr marL="0" indent="0" defTabSz="336497">
              <a:spcBef>
                <a:spcPts val="600"/>
              </a:spcBef>
              <a:buSzTx/>
              <a:buNone/>
              <a:defRPr i="1" sz="2300"/>
            </a:pPr>
            <a:endParaRPr>
              <a:solidFill>
                <a:srgbClr val="000000"/>
              </a:solidFill>
            </a:endParaRPr>
          </a:p>
          <a:p>
            <a:pPr marL="0" indent="0" defTabSz="336497">
              <a:spcBef>
                <a:spcPts val="600"/>
              </a:spcBef>
              <a:buSzTx/>
              <a:buNone/>
              <a:defRPr i="1" sz="2300"/>
            </a:pPr>
            <a:r>
              <a:t>4. What responses/actions will result in a more positive outcome and/or what proactive measures might be considered?</a:t>
            </a:r>
            <a:endParaRPr>
              <a:solidFill>
                <a:srgbClr val="000000"/>
              </a:solidFill>
            </a:endParaRPr>
          </a:p>
          <a:p>
            <a:pPr marL="0" indent="0" algn="ctr" defTabSz="336497">
              <a:spcBef>
                <a:spcPts val="600"/>
              </a:spcBef>
              <a:buSzTx/>
              <a:buNone/>
              <a:defRPr i="1" sz="2300">
                <a:solidFill>
                  <a:srgbClr val="000000"/>
                </a:solidFill>
              </a:defRPr>
            </a:pPr>
          </a:p>
          <a:p>
            <a:pPr marL="0" indent="0" algn="ctr" defTabSz="336497">
              <a:spcBef>
                <a:spcPts val="600"/>
              </a:spcBef>
              <a:buSzTx/>
              <a:buNone/>
              <a:defRPr i="1" sz="2300"/>
            </a:pPr>
            <a:r>
              <a:t>Principals, be ready to share out in 10 minutes!</a:t>
            </a:r>
          </a:p>
        </p:txBody>
      </p:sp>
      <p:pic>
        <p:nvPicPr>
          <p:cNvPr id="278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162" y="2145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8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55245" y="2834719"/>
            <a:ext cx="2976238" cy="2232177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Wrap Up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xfrm>
            <a:off x="587126" y="1904999"/>
            <a:ext cx="10069680" cy="4114802"/>
          </a:xfrm>
          <a:prstGeom prst="rect">
            <a:avLst/>
          </a:prstGeom>
        </p:spPr>
        <p:txBody>
          <a:bodyPr/>
          <a:lstStyle/>
          <a:p>
            <a:pPr marL="1112082" indent="-1112082">
              <a:buClr>
                <a:srgbClr val="FFFFFF"/>
              </a:buClr>
              <a:buFontTx/>
              <a:defRPr i="1" sz="3300"/>
            </a:pPr>
            <a:r>
              <a:t>Review </a:t>
            </a:r>
            <a:endParaRPr>
              <a:solidFill>
                <a:srgbClr val="000000"/>
              </a:solidFill>
            </a:endParaRPr>
          </a:p>
          <a:p>
            <a:pPr marL="1112082" indent="-1112082">
              <a:buClr>
                <a:srgbClr val="FFFFFF"/>
              </a:buClr>
              <a:buFontTx/>
              <a:defRPr i="1" sz="3300"/>
            </a:pPr>
            <a:r>
              <a:t>Next week Assignments: </a:t>
            </a:r>
            <a:endParaRPr>
              <a:solidFill>
                <a:srgbClr val="000000"/>
              </a:solidFill>
            </a:endParaRPr>
          </a:p>
          <a:p>
            <a:pPr lvl="3" marL="2255083" indent="-1112082">
              <a:buClr>
                <a:srgbClr val="FFFFFF"/>
              </a:buClr>
              <a:buFontTx/>
              <a:defRPr i="1" sz="3300"/>
            </a:pPr>
            <a:r>
              <a:t>In-Class Reflection </a:t>
            </a:r>
            <a:endParaRPr>
              <a:solidFill>
                <a:srgbClr val="000000"/>
              </a:solidFill>
            </a:endParaRPr>
          </a:p>
          <a:p>
            <a:pPr lvl="3" marL="2255083" indent="-1112082">
              <a:buClr>
                <a:srgbClr val="FFFFFF"/>
              </a:buClr>
              <a:buFontTx/>
              <a:defRPr i="1" sz="3300"/>
            </a:pPr>
            <a:r>
              <a:t>Weekly Reflections and Summary Paper </a:t>
            </a:r>
            <a:endParaRPr>
              <a:solidFill>
                <a:srgbClr val="000000"/>
              </a:solidFill>
            </a:endParaRPr>
          </a:p>
          <a:p>
            <a:pPr lvl="3" marL="2255083" indent="-1112082">
              <a:buClr>
                <a:srgbClr val="FFFFFF"/>
              </a:buClr>
              <a:buFontTx/>
              <a:defRPr i="1" sz="3300"/>
            </a:pPr>
            <a:r>
              <a:t>Readings - BWW Chapter 4, Ethics Chapter 4</a:t>
            </a:r>
          </a:p>
        </p:txBody>
      </p:sp>
      <p:pic>
        <p:nvPicPr>
          <p:cNvPr id="284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162" y="214501"/>
            <a:ext cx="2326599" cy="66093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title"/>
          </p:nvPr>
        </p:nvSpPr>
        <p:spPr>
          <a:xfrm>
            <a:off x="922270" y="-889000"/>
            <a:ext cx="9144002" cy="1371600"/>
          </a:xfrm>
          <a:prstGeom prst="rect">
            <a:avLst/>
          </a:prstGeom>
        </p:spPr>
        <p:txBody>
          <a:bodyPr/>
          <a:lstStyle>
            <a:lvl1pPr algn="ctr">
              <a:defRPr b="1" spc="80" sz="2900"/>
            </a:lvl1pPr>
          </a:lstStyle>
          <a:p>
            <a:pPr/>
            <a:r>
              <a:t>References</a:t>
            </a:r>
          </a:p>
        </p:txBody>
      </p:sp>
      <p:sp>
        <p:nvSpPr>
          <p:cNvPr id="288" name="Shape 288"/>
          <p:cNvSpPr/>
          <p:nvPr>
            <p:ph type="body" idx="1"/>
          </p:nvPr>
        </p:nvSpPr>
        <p:spPr>
          <a:xfrm>
            <a:off x="331737" y="387398"/>
            <a:ext cx="10325068" cy="6566845"/>
          </a:xfrm>
          <a:prstGeom prst="rect">
            <a:avLst/>
          </a:prstGeom>
        </p:spPr>
        <p:txBody>
          <a:bodyPr/>
          <a:lstStyle/>
          <a:p>
            <a:pPr marL="0" indent="0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APA (2010). </a:t>
            </a:r>
            <a:r>
              <a:rPr i="1"/>
              <a:t>Publication manual of the American Psychological Association (6th ed.)</a:t>
            </a:r>
            <a:r>
              <a:t>. Washington, DC: American Psychological </a:t>
            </a:r>
          </a:p>
          <a:p>
            <a:pPr lvl="1" marL="0" indent="278129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Association. </a:t>
            </a:r>
          </a:p>
          <a:p>
            <a:pPr marL="0" indent="0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Berko, R., Wolvin, A., &amp; Wolvin, D. &amp; Aitken, J. (2012).  Nonverbal communication.  In K. Bowers &amp; M. Mashburn (Eds.), </a:t>
            </a:r>
          </a:p>
          <a:p>
            <a:pPr lvl="1" marL="0" indent="278129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rPr i="1"/>
              <a:t>Communicating: A social, cultural and career focus </a:t>
            </a:r>
            <a:r>
              <a:t>(12th ed.) (pp. 52-79). Boston, MA: Pearson. </a:t>
            </a:r>
          </a:p>
          <a:p>
            <a:pPr marL="0" indent="0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Florida School Leaders. (2016, January). </a:t>
            </a:r>
            <a:r>
              <a:rPr i="1"/>
              <a:t>The William Cecil Golden school leadership development program. </a:t>
            </a:r>
            <a:r>
              <a:t>Retrieved from the </a:t>
            </a:r>
          </a:p>
          <a:p>
            <a:pPr lvl="1" marL="0" indent="278129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Florida Department of Education website </a:t>
            </a:r>
            <a:r>
              <a:rPr>
                <a:solidFill>
                  <a:srgbClr val="F9FFF6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https://www.floridaschoolleaders.org/</a:t>
            </a:r>
          </a:p>
          <a:p>
            <a:pPr marL="0" indent="0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Strike, K.A., Haller, E.J. &amp; Soltis, J.E. (2005). Individual freedom and the public interest. In K.A. Strike (Ed.), </a:t>
            </a:r>
          </a:p>
          <a:p>
            <a:pPr lvl="1" marL="0" indent="278129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 </a:t>
            </a:r>
            <a:r>
              <a:rPr i="1"/>
              <a:t>The ethics of school administration </a:t>
            </a:r>
            <a:r>
              <a:t>(3rd ed.) (pp. 30-51). New York, NY: Teachers College.</a:t>
            </a:r>
          </a:p>
          <a:p>
            <a:pPr marL="0" indent="0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Veiga, C. (2015). Miami-Dade schools remove principal after his post about police controversy. </a:t>
            </a:r>
            <a:r>
              <a:rPr i="1"/>
              <a:t>Miami Herald.</a:t>
            </a:r>
            <a:r>
              <a:t> Retrieved from </a:t>
            </a:r>
          </a:p>
          <a:p>
            <a:pPr lvl="1" marL="0" indent="278129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http://www.miamiherald.com/news/local/education/article23616994.html</a:t>
            </a:r>
          </a:p>
          <a:p>
            <a:pPr marL="0" indent="0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WPTV Web Team. (2013). Tracy Wayne Shealy: Royal Palm Beach High School assistant principal prostitution arrest. </a:t>
            </a:r>
            <a:r>
              <a:rPr i="1"/>
              <a:t>WPTV. </a:t>
            </a:r>
            <a:endParaRPr i="1"/>
          </a:p>
          <a:p>
            <a:pPr lvl="1" marL="0" indent="278129" defTabSz="245059">
              <a:lnSpc>
                <a:spcPct val="200000"/>
              </a:lnSpc>
              <a:spcBef>
                <a:spcPts val="400"/>
              </a:spcBef>
              <a:buSzTx/>
              <a:buNone/>
              <a:defRPr sz="1600"/>
            </a:pPr>
            <a:r>
              <a:t>Retrieved from http://www.wptv.com/news/region-c-palm-beach-county/lake-worth/tracy-wayne-shealy-royal-palm-beach-high-school-assistant-principal-prostitution-arrest</a:t>
            </a:r>
          </a:p>
          <a:p>
            <a:pPr marL="0" indent="0" defTabSz="245059">
              <a:spcBef>
                <a:spcPts val="400"/>
              </a:spcBef>
              <a:buSzTx/>
              <a:buNone/>
              <a:defRPr sz="1600"/>
            </a:pPr>
          </a:p>
          <a:p>
            <a:pPr lvl="1" marL="0" indent="185420" defTabSz="245059">
              <a:spcBef>
                <a:spcPts val="400"/>
              </a:spcBef>
              <a:buSzTx/>
              <a:buNone/>
              <a:defRPr sz="1600"/>
            </a:pPr>
          </a:p>
          <a:p>
            <a:pPr lvl="1" marL="0" indent="185420" defTabSz="245059">
              <a:spcBef>
                <a:spcPts val="400"/>
              </a:spcBef>
              <a:buSzTx/>
              <a:buNone/>
              <a:defRPr sz="1600"/>
            </a:pPr>
          </a:p>
          <a:p>
            <a:pPr lvl="1" marL="0" indent="185420" defTabSz="245059">
              <a:spcBef>
                <a:spcPts val="400"/>
              </a:spcBef>
              <a:buSzTx/>
              <a:buNone/>
              <a:defRPr sz="1600"/>
            </a:pPr>
          </a:p>
          <a:p>
            <a:pPr lvl="1" marL="0" indent="185420" defTabSz="245059">
              <a:spcBef>
                <a:spcPts val="400"/>
              </a:spcBef>
              <a:buSzTx/>
              <a:buNone/>
              <a:defRPr sz="1600"/>
            </a:pPr>
          </a:p>
          <a:p>
            <a:pPr lvl="1" marL="0" indent="185420" defTabSz="245059">
              <a:spcBef>
                <a:spcPts val="400"/>
              </a:spcBef>
              <a:buSzTx/>
              <a:buNone/>
              <a:defRPr sz="1600"/>
            </a:pPr>
          </a:p>
          <a:p>
            <a:pPr lvl="1" marL="0" indent="185420" defTabSz="245059">
              <a:spcBef>
                <a:spcPts val="400"/>
              </a:spcBef>
              <a:buSzTx/>
              <a:buNone/>
              <a:defRPr sz="1600"/>
            </a:pPr>
          </a:p>
          <a:p>
            <a:pPr lvl="1" marL="0" indent="185420" defTabSz="245059">
              <a:spcBef>
                <a:spcPts val="400"/>
              </a:spcBef>
              <a:buSzTx/>
              <a:buNone/>
              <a:defRPr sz="800"/>
            </a:pPr>
          </a:p>
        </p:txBody>
      </p:sp>
      <p:pic>
        <p:nvPicPr>
          <p:cNvPr id="289" name="image3.png" descr="http://neo-cdn.stretchinternet.com/fdxVvj/header/barr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48700" y="74801"/>
            <a:ext cx="1590560" cy="45184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7289" y="2222500"/>
            <a:ext cx="4406901" cy="4394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>
            <p:ph type="title"/>
          </p:nvPr>
        </p:nvSpPr>
        <p:spPr>
          <a:xfrm>
            <a:off x="4751437" y="2514164"/>
            <a:ext cx="9144005" cy="137160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 spc="77" sz="2800"/>
            </a:lvl1pPr>
          </a:lstStyle>
          <a:p>
            <a:pPr/>
            <a:r>
              <a:t>Tentative Course </a:t>
            </a:r>
            <a:endParaRPr spc="0"/>
          </a:p>
        </p:txBody>
      </p:sp>
      <p:pic>
        <p:nvPicPr>
          <p:cNvPr id="125" name="image3.png" descr="http://neo-cdn.stretchinternet.com/fdxVvj/header/barr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0140" y="10019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6" y="0"/>
            <a:ext cx="661715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106610" y="1676400"/>
            <a:ext cx="6352183" cy="371575"/>
          </a:xfrm>
          <a:prstGeom prst="rect">
            <a:avLst/>
          </a:prstGeom>
          <a:solidFill>
            <a:schemeClr val="accent3">
              <a:satOff val="-2251"/>
              <a:lumOff val="25294"/>
              <a:alpha val="54388"/>
            </a:schemeClr>
          </a:solidFill>
          <a:ln w="25400">
            <a:solidFill>
              <a:srgbClr val="378627">
                <a:alpha val="54388"/>
              </a:srgbClr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" name="Shape 128"/>
          <p:cNvSpPr/>
          <p:nvPr/>
        </p:nvSpPr>
        <p:spPr>
          <a:xfrm>
            <a:off x="114820" y="431800"/>
            <a:ext cx="6352184" cy="1239094"/>
          </a:xfrm>
          <a:prstGeom prst="rect">
            <a:avLst/>
          </a:prstGeom>
          <a:solidFill>
            <a:schemeClr val="accent2">
              <a:lumOff val="-9333"/>
              <a:alpha val="54388"/>
            </a:schemeClr>
          </a:solidFill>
          <a:ln w="25400">
            <a:solidFill>
              <a:srgbClr val="378627">
                <a:alpha val="54388"/>
              </a:srgbClr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10498778" y="6423342"/>
            <a:ext cx="167637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4885" y="3048236"/>
            <a:ext cx="1510376" cy="42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416" y="-63500"/>
            <a:ext cx="9376268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7050" y="6508701"/>
            <a:ext cx="9169400" cy="36830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474910" y="6507064"/>
            <a:ext cx="9375280" cy="371576"/>
          </a:xfrm>
          <a:prstGeom prst="rect">
            <a:avLst/>
          </a:prstGeom>
          <a:solidFill>
            <a:schemeClr val="accent3">
              <a:satOff val="-2251"/>
              <a:lumOff val="25294"/>
              <a:alpha val="54388"/>
            </a:schemeClr>
          </a:solidFill>
          <a:ln w="25400">
            <a:solidFill>
              <a:srgbClr val="378627">
                <a:alpha val="54388"/>
              </a:srgbClr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Shape 135"/>
          <p:cNvSpPr/>
          <p:nvPr/>
        </p:nvSpPr>
        <p:spPr>
          <a:xfrm>
            <a:off x="474910" y="2989164"/>
            <a:ext cx="9375280" cy="2600227"/>
          </a:xfrm>
          <a:prstGeom prst="rect">
            <a:avLst/>
          </a:prstGeom>
          <a:solidFill>
            <a:schemeClr val="accent3">
              <a:satOff val="-2251"/>
              <a:lumOff val="25294"/>
              <a:alpha val="54388"/>
            </a:schemeClr>
          </a:solidFill>
          <a:ln w="25400">
            <a:solidFill>
              <a:srgbClr val="378627">
                <a:alpha val="54388"/>
              </a:srgbClr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10498778" y="6423342"/>
            <a:ext cx="167637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xfrm>
            <a:off x="1624013" y="-203200"/>
            <a:ext cx="9144001" cy="1371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/>
            </a:lvl1pPr>
          </a:lstStyle>
          <a:p>
            <a:pPr/>
            <a:r>
              <a:t>Is there a moral imperative?</a:t>
            </a:r>
          </a:p>
        </p:txBody>
      </p:sp>
      <p:sp>
        <p:nvSpPr>
          <p:cNvPr id="139" name="Shape 139"/>
          <p:cNvSpPr/>
          <p:nvPr>
            <p:ph type="body" sz="half" idx="1"/>
          </p:nvPr>
        </p:nvSpPr>
        <p:spPr>
          <a:xfrm>
            <a:off x="6618495" y="1407498"/>
            <a:ext cx="4384299" cy="5281309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/>
          <a:lstStyle/>
          <a:p>
            <a:pPr marL="427787" indent="-427787">
              <a:buClr>
                <a:srgbClr val="040200"/>
              </a:buClr>
              <a:buFontTx/>
              <a:defRPr b="1">
                <a:solidFill>
                  <a:srgbClr val="040200"/>
                </a:solidFill>
              </a:defRPr>
            </a:pPr>
            <a:r>
              <a:t>Miami-Dade Schools Remove Principal After His Post About Police Controversy </a:t>
            </a:r>
          </a:p>
          <a:p>
            <a:pPr marL="427787" indent="-427787">
              <a:buClr>
                <a:srgbClr val="040200"/>
              </a:buClr>
              <a:buFontTx/>
              <a:defRPr>
                <a:solidFill>
                  <a:srgbClr val="040200"/>
                </a:solidFill>
              </a:defRPr>
            </a:pPr>
            <a:r>
              <a:t>June 9, 2015</a:t>
            </a:r>
          </a:p>
          <a:p>
            <a:pPr marL="427787" indent="-427787">
              <a:buClr>
                <a:srgbClr val="040200"/>
              </a:buClr>
              <a:buFontTx/>
              <a:defRPr>
                <a:solidFill>
                  <a:srgbClr val="040200"/>
                </a:solidFill>
              </a:defRPr>
            </a:pPr>
            <a:r>
              <a:t>Alberto Iber, North Miami Senior High School  </a:t>
            </a:r>
          </a:p>
          <a:p>
            <a:pPr marL="427787" indent="-427787">
              <a:buClr>
                <a:srgbClr val="040200"/>
              </a:buClr>
              <a:buFontTx/>
              <a:defRPr>
                <a:solidFill>
                  <a:srgbClr val="040200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http://www.miamiherald.com/news/local/education/article23616994.html</a:t>
            </a:r>
          </a:p>
        </p:txBody>
      </p:sp>
      <p:pic>
        <p:nvPicPr>
          <p:cNvPr id="140" name="image3.png" descr="http://neo-cdn.stretchinternet.com/fdxVvj/header/barr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5662" y="1764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379" y="1416199"/>
            <a:ext cx="5263907" cy="5263907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142" name="Shape 142"/>
          <p:cNvSpPr/>
          <p:nvPr>
            <p:ph type="sldNum" sz="quarter" idx="2"/>
          </p:nvPr>
        </p:nvSpPr>
        <p:spPr>
          <a:xfrm>
            <a:off x="10498778" y="6423342"/>
            <a:ext cx="167637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1522413" y="495300"/>
            <a:ext cx="9144001" cy="1371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/>
            </a:lvl1pPr>
          </a:lstStyle>
          <a:p>
            <a:pPr/>
            <a:r>
              <a:t>Unpacking the Florida Principal Leadership Standards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1522412" y="1904999"/>
            <a:ext cx="9134393" cy="4114802"/>
          </a:xfrm>
          <a:prstGeom prst="rect">
            <a:avLst/>
          </a:prstGeom>
          <a:solidFill>
            <a:schemeClr val="accent2"/>
          </a:solidFill>
          <a:ln>
            <a:solidFill>
              <a:srgbClr val="378627"/>
            </a:solidFill>
            <a:miter lim="800000"/>
          </a:ln>
        </p:spPr>
        <p:txBody>
          <a:bodyPr lIns="0" tIns="0" rIns="0" bIns="0"/>
          <a:lstStyle/>
          <a:p>
            <a:pPr marL="0" indent="0" defTabSz="878097">
              <a:lnSpc>
                <a:spcPct val="100000"/>
              </a:lnSpc>
              <a:spcBef>
                <a:spcPts val="0"/>
              </a:spcBef>
              <a:buSzTx/>
              <a:buNone/>
              <a:defRPr sz="2328"/>
            </a:pPr>
            <a:r>
              <a:t>The State of FL Principal Leadership Standards addressed: </a:t>
            </a:r>
          </a:p>
          <a:p>
            <a:pPr marL="0" indent="0" defTabSz="878097">
              <a:lnSpc>
                <a:spcPct val="100000"/>
              </a:lnSpc>
              <a:spcBef>
                <a:spcPts val="0"/>
              </a:spcBef>
              <a:buSzTx/>
              <a:buNone/>
              <a:defRPr sz="2328"/>
            </a:pPr>
          </a:p>
          <a:p>
            <a:pPr lvl="1" marL="0" indent="439048" defTabSz="878097">
              <a:lnSpc>
                <a:spcPct val="100000"/>
              </a:lnSpc>
              <a:spcBef>
                <a:spcPts val="0"/>
              </a:spcBef>
              <a:buSzTx/>
              <a:buNone/>
              <a:defRPr b="1" sz="2328"/>
            </a:pPr>
            <a:r>
              <a:t>Domain 1: Student Achievement </a:t>
            </a:r>
            <a:endParaRPr sz="1746">
              <a:solidFill>
                <a:srgbClr val="000000"/>
              </a:solidFill>
            </a:endParaRPr>
          </a:p>
          <a:p>
            <a:pPr lvl="6" marL="0" indent="1862630" defTabSz="878097">
              <a:lnSpc>
                <a:spcPct val="100000"/>
              </a:lnSpc>
              <a:spcBef>
                <a:spcPts val="0"/>
              </a:spcBef>
              <a:buSzTx/>
              <a:buNone/>
              <a:defRPr b="1" sz="2328"/>
            </a:pPr>
            <a:r>
              <a:rPr u="sng"/>
              <a:t>Standard 1: Student Learning Results</a:t>
            </a:r>
            <a:r>
              <a:t> </a:t>
            </a:r>
            <a:endParaRPr sz="1746" u="sng">
              <a:solidFill>
                <a:srgbClr val="000000"/>
              </a:solidFill>
            </a:endParaRPr>
          </a:p>
          <a:p>
            <a:pPr lvl="6" marL="0" indent="1862630" defTabSz="878097">
              <a:lnSpc>
                <a:spcPct val="100000"/>
              </a:lnSpc>
              <a:spcBef>
                <a:spcPts val="0"/>
              </a:spcBef>
              <a:buSzTx/>
              <a:buNone/>
              <a:defRPr i="1" sz="2328"/>
            </a:pPr>
            <a:r>
              <a:t>Effective school leaders achieve results on the school’s</a:t>
            </a:r>
          </a:p>
          <a:p>
            <a:pPr lvl="6" marL="0" indent="1862630" defTabSz="878097">
              <a:lnSpc>
                <a:spcPct val="100000"/>
              </a:lnSpc>
              <a:spcBef>
                <a:spcPts val="0"/>
              </a:spcBef>
              <a:buSzTx/>
              <a:buNone/>
              <a:defRPr i="1" sz="2328"/>
            </a:pPr>
            <a:r>
              <a:t>student learning goals. </a:t>
            </a:r>
            <a:endParaRPr sz="1746">
              <a:solidFill>
                <a:srgbClr val="000000"/>
              </a:solidFill>
            </a:endParaRPr>
          </a:p>
          <a:p>
            <a:pPr lvl="5" marL="0" indent="2195243" defTabSz="878097">
              <a:lnSpc>
                <a:spcPct val="100000"/>
              </a:lnSpc>
              <a:spcBef>
                <a:spcPts val="0"/>
              </a:spcBef>
              <a:buSzTx/>
              <a:buNone/>
              <a:defRPr i="1" sz="1746">
                <a:solidFill>
                  <a:srgbClr val="000000"/>
                </a:solidFill>
              </a:defRPr>
            </a:pPr>
          </a:p>
          <a:p>
            <a:pPr lvl="1" marL="0" indent="439048" defTabSz="878097">
              <a:lnSpc>
                <a:spcPct val="100000"/>
              </a:lnSpc>
              <a:spcBef>
                <a:spcPts val="0"/>
              </a:spcBef>
              <a:buSzTx/>
              <a:buNone/>
              <a:defRPr b="1" sz="2328"/>
            </a:pPr>
            <a:r>
              <a:t>Domain 4: Professional and Ethical Behaviors</a:t>
            </a:r>
            <a:endParaRPr sz="1746">
              <a:solidFill>
                <a:srgbClr val="000000"/>
              </a:solidFill>
            </a:endParaRPr>
          </a:p>
          <a:p>
            <a:pPr lvl="6" marL="0" indent="1862630" defTabSz="878097">
              <a:lnSpc>
                <a:spcPct val="100000"/>
              </a:lnSpc>
              <a:spcBef>
                <a:spcPts val="0"/>
              </a:spcBef>
              <a:buSzTx/>
              <a:buNone/>
              <a:defRPr b="1" sz="2328" u="sng"/>
            </a:pPr>
            <a:r>
              <a:t>Standard 10: Professional and Ethical Behaviors</a:t>
            </a:r>
            <a:endParaRPr sz="1746">
              <a:solidFill>
                <a:srgbClr val="000000"/>
              </a:solidFill>
            </a:endParaRPr>
          </a:p>
          <a:p>
            <a:pPr lvl="6" marL="0" indent="1862630" defTabSz="878097">
              <a:lnSpc>
                <a:spcPct val="100000"/>
              </a:lnSpc>
              <a:spcBef>
                <a:spcPts val="0"/>
              </a:spcBef>
              <a:buSzTx/>
              <a:buNone/>
              <a:defRPr sz="2328"/>
            </a:pPr>
            <a:r>
              <a:t>Effective school leaders demonstrate personal and </a:t>
            </a:r>
          </a:p>
          <a:p>
            <a:pPr lvl="6" marL="0" indent="1862630" defTabSz="878097">
              <a:lnSpc>
                <a:spcPct val="100000"/>
              </a:lnSpc>
              <a:spcBef>
                <a:spcPts val="0"/>
              </a:spcBef>
              <a:buSzTx/>
              <a:buNone/>
              <a:defRPr sz="2328"/>
            </a:pPr>
            <a:r>
              <a:t>professional behaviors consistent with quality practices in </a:t>
            </a:r>
          </a:p>
          <a:p>
            <a:pPr lvl="6" marL="0" indent="1862630" defTabSz="878097">
              <a:lnSpc>
                <a:spcPct val="100000"/>
              </a:lnSpc>
              <a:spcBef>
                <a:spcPts val="0"/>
              </a:spcBef>
              <a:buSzTx/>
              <a:buNone/>
              <a:defRPr sz="2328"/>
            </a:pPr>
            <a:r>
              <a:t>education and as a community leader. </a:t>
            </a:r>
          </a:p>
        </p:txBody>
      </p:sp>
      <p:pic>
        <p:nvPicPr>
          <p:cNvPr id="146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5662" y="1764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86617" y="1473200"/>
            <a:ext cx="2538684" cy="18651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48" name="Shape 148"/>
          <p:cNvSpPr/>
          <p:nvPr>
            <p:ph type="sldNum" sz="quarter" idx="2"/>
          </p:nvPr>
        </p:nvSpPr>
        <p:spPr>
          <a:xfrm>
            <a:off x="10498778" y="6423342"/>
            <a:ext cx="167637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1522413" y="-330200"/>
            <a:ext cx="9144001" cy="1371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b="1"/>
            </a:lvl1pPr>
          </a:lstStyle>
          <a:p>
            <a:pPr/>
            <a:r>
              <a:t>Leadership Clock Buddies</a:t>
            </a:r>
          </a:p>
        </p:txBody>
      </p:sp>
      <p:pic>
        <p:nvPicPr>
          <p:cNvPr id="151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5662" y="176401"/>
            <a:ext cx="2326599" cy="66093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>
            <p:ph type="body" sz="half" idx="1"/>
          </p:nvPr>
        </p:nvSpPr>
        <p:spPr>
          <a:xfrm>
            <a:off x="6432053" y="1351507"/>
            <a:ext cx="5591194" cy="4758648"/>
          </a:xfrm>
          <a:prstGeom prst="rect">
            <a:avLst/>
          </a:prstGeom>
          <a:solidFill>
            <a:schemeClr val="accent1">
              <a:satOff val="-43001"/>
              <a:lumOff val="-13372"/>
            </a:schemeClr>
          </a:solidFill>
          <a:ln>
            <a:solidFill>
              <a:srgbClr val="378627"/>
            </a:solidFill>
            <a:miter lim="800000"/>
          </a:ln>
        </p:spPr>
        <p:txBody>
          <a:bodyPr lIns="0" tIns="0" rIns="0" bIns="0"/>
          <a:lstStyle/>
          <a:p>
            <a:pPr marL="0" indent="0" algn="ctr" defTabSz="905255">
              <a:lnSpc>
                <a:spcPct val="100000"/>
              </a:lnSpc>
              <a:spcBef>
                <a:spcPts val="0"/>
              </a:spcBef>
              <a:buSzTx/>
              <a:buNone/>
              <a:defRPr b="1" sz="2200" u="sng"/>
            </a:pPr>
            <a:r>
              <a:t>Purpose:</a:t>
            </a:r>
            <a:r>
              <a:rPr u="none"/>
              <a:t>  </a:t>
            </a:r>
            <a:endParaRPr>
              <a:solidFill>
                <a:srgbClr val="000000"/>
              </a:solidFill>
            </a:endParaRPr>
          </a:p>
          <a:p>
            <a:pPr marL="0" indent="0" defTabSz="905255">
              <a:lnSpc>
                <a:spcPct val="100000"/>
              </a:lnSpc>
              <a:spcBef>
                <a:spcPts val="0"/>
              </a:spcBef>
              <a:buSzTx/>
              <a:buNone/>
              <a:defRPr sz="2200"/>
            </a:pPr>
            <a:r>
              <a:t>To support collaborative educational leadership researcher pairs for effective leadership communication. </a:t>
            </a:r>
            <a:endParaRPr>
              <a:solidFill>
                <a:srgbClr val="000000"/>
              </a:solidFill>
            </a:endParaRPr>
          </a:p>
          <a:p>
            <a:pPr marL="0" indent="0" defTabSz="905255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</a:defRPr>
            </a:pPr>
          </a:p>
          <a:p>
            <a:pPr marL="0" indent="0" algn="ctr" defTabSz="905255">
              <a:lnSpc>
                <a:spcPct val="100000"/>
              </a:lnSpc>
              <a:spcBef>
                <a:spcPts val="0"/>
              </a:spcBef>
              <a:buSzTx/>
              <a:buNone/>
              <a:defRPr b="1" sz="2200" u="sng"/>
            </a:pPr>
            <a:r>
              <a:t>Instructions:</a:t>
            </a:r>
            <a:r>
              <a:rPr u="none"/>
              <a:t> </a:t>
            </a:r>
            <a:endParaRPr>
              <a:solidFill>
                <a:srgbClr val="000000"/>
              </a:solidFill>
            </a:endParaRPr>
          </a:p>
          <a:p>
            <a:pPr marL="454715" indent="-454715" defTabSz="905255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buAutoNum type="arabicPeriod" startAt="1"/>
              <a:defRPr sz="2200"/>
            </a:pPr>
            <a:r>
              <a:t>Book an appointment with 12 different educational leadership researchers (one for each hour of the leadership clock). </a:t>
            </a:r>
            <a:endParaRPr>
              <a:solidFill>
                <a:srgbClr val="000000"/>
              </a:solidFill>
            </a:endParaRPr>
          </a:p>
          <a:p>
            <a:pPr marL="454715" indent="-454715" defTabSz="905255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buAutoNum type="arabicPeriod" startAt="1"/>
              <a:defRPr sz="2200"/>
            </a:pPr>
            <a:r>
              <a:t>Ensure that you both record the appointment on the leadership clocks. </a:t>
            </a:r>
            <a:endParaRPr>
              <a:solidFill>
                <a:srgbClr val="000000"/>
              </a:solidFill>
            </a:endParaRPr>
          </a:p>
          <a:p>
            <a:pPr marL="454715" indent="-454715" defTabSz="905255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buAutoNum type="arabicPeriod" startAt="1"/>
              <a:defRPr sz="2200"/>
            </a:pPr>
            <a:r>
              <a:t>Book the appointment if there is a vacant slot at the hour for both of your leadership clocks. </a:t>
            </a:r>
          </a:p>
        </p:txBody>
      </p:sp>
      <p:pic>
        <p:nvPicPr>
          <p:cNvPr id="153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2967" y="1353750"/>
            <a:ext cx="5187251" cy="4754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" name="Group 156"/>
          <p:cNvGrpSpPr/>
          <p:nvPr/>
        </p:nvGrpSpPr>
        <p:grpSpPr>
          <a:xfrm>
            <a:off x="2785976" y="3276599"/>
            <a:ext cx="1781233" cy="883065"/>
            <a:chOff x="0" y="0"/>
            <a:chExt cx="1781231" cy="883064"/>
          </a:xfrm>
        </p:grpSpPr>
        <p:sp>
          <p:nvSpPr>
            <p:cNvPr id="154" name="Shape 154"/>
            <p:cNvSpPr/>
            <p:nvPr/>
          </p:nvSpPr>
          <p:spPr>
            <a:xfrm>
              <a:off x="-1" y="-1"/>
              <a:ext cx="1781233" cy="883065"/>
            </a:xfrm>
            <a:prstGeom prst="roundRect">
              <a:avLst>
                <a:gd name="adj" fmla="val 21573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700"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55" name="Shape 155"/>
            <p:cNvSpPr/>
            <p:nvPr/>
          </p:nvSpPr>
          <p:spPr>
            <a:xfrm>
              <a:off x="55795" y="79580"/>
              <a:ext cx="1669639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z="1700" u="sng">
                  <a:latin typeface="Corbel"/>
                  <a:ea typeface="Corbel"/>
                  <a:cs typeface="Corbel"/>
                  <a:sym typeface="Corbel"/>
                </a:defRPr>
              </a:pPr>
              <a:r>
                <a:t>Terrence’s</a:t>
              </a:r>
              <a:r>
                <a:rPr u="none"/>
                <a:t> Leadership Clock EDU 615</a:t>
              </a:r>
            </a:p>
          </p:txBody>
        </p:sp>
      </p:grpSp>
      <p:grpSp>
        <p:nvGrpSpPr>
          <p:cNvPr id="159" name="Group 159"/>
          <p:cNvGrpSpPr/>
          <p:nvPr/>
        </p:nvGrpSpPr>
        <p:grpSpPr>
          <a:xfrm>
            <a:off x="3120196" y="1409699"/>
            <a:ext cx="1087394" cy="496825"/>
            <a:chOff x="0" y="0"/>
            <a:chExt cx="1087393" cy="496823"/>
          </a:xfrm>
        </p:grpSpPr>
        <p:sp>
          <p:nvSpPr>
            <p:cNvPr id="157" name="Shape 157"/>
            <p:cNvSpPr/>
            <p:nvPr/>
          </p:nvSpPr>
          <p:spPr>
            <a:xfrm>
              <a:off x="0" y="-1"/>
              <a:ext cx="1087394" cy="496825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58" name="Shape 158"/>
            <p:cNvSpPr/>
            <p:nvPr/>
          </p:nvSpPr>
          <p:spPr>
            <a:xfrm>
              <a:off x="55796" y="127760"/>
              <a:ext cx="9758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Karen</a:t>
              </a:r>
            </a:p>
          </p:txBody>
        </p:sp>
      </p:grpSp>
      <p:grpSp>
        <p:nvGrpSpPr>
          <p:cNvPr id="162" name="Group 162"/>
          <p:cNvGrpSpPr/>
          <p:nvPr/>
        </p:nvGrpSpPr>
        <p:grpSpPr>
          <a:xfrm>
            <a:off x="4609438" y="1409699"/>
            <a:ext cx="1087392" cy="496825"/>
            <a:chOff x="0" y="0"/>
            <a:chExt cx="1087390" cy="496823"/>
          </a:xfrm>
        </p:grpSpPr>
        <p:sp>
          <p:nvSpPr>
            <p:cNvPr id="160" name="Shape 160"/>
            <p:cNvSpPr/>
            <p:nvPr/>
          </p:nvSpPr>
          <p:spPr>
            <a:xfrm>
              <a:off x="0" y="-1"/>
              <a:ext cx="1087392" cy="496825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61" name="Shape 161"/>
            <p:cNvSpPr/>
            <p:nvPr/>
          </p:nvSpPr>
          <p:spPr>
            <a:xfrm>
              <a:off x="55796" y="127760"/>
              <a:ext cx="975799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Josh</a:t>
              </a:r>
            </a:p>
          </p:txBody>
        </p:sp>
      </p:grpSp>
      <p:grpSp>
        <p:nvGrpSpPr>
          <p:cNvPr id="165" name="Group 165"/>
          <p:cNvGrpSpPr/>
          <p:nvPr/>
        </p:nvGrpSpPr>
        <p:grpSpPr>
          <a:xfrm>
            <a:off x="5114097" y="2227194"/>
            <a:ext cx="1087395" cy="496825"/>
            <a:chOff x="0" y="0"/>
            <a:chExt cx="1087393" cy="496824"/>
          </a:xfrm>
        </p:grpSpPr>
        <p:sp>
          <p:nvSpPr>
            <p:cNvPr id="163" name="Shape 163"/>
            <p:cNvSpPr/>
            <p:nvPr/>
          </p:nvSpPr>
          <p:spPr>
            <a:xfrm>
              <a:off x="0" y="-1"/>
              <a:ext cx="1087394" cy="496826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64" name="Shape 164"/>
            <p:cNvSpPr/>
            <p:nvPr/>
          </p:nvSpPr>
          <p:spPr>
            <a:xfrm>
              <a:off x="55796" y="127760"/>
              <a:ext cx="9758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Martha</a:t>
              </a:r>
            </a:p>
          </p:txBody>
        </p:sp>
      </p:grpSp>
      <p:grpSp>
        <p:nvGrpSpPr>
          <p:cNvPr id="168" name="Group 168"/>
          <p:cNvGrpSpPr/>
          <p:nvPr/>
        </p:nvGrpSpPr>
        <p:grpSpPr>
          <a:xfrm>
            <a:off x="5164897" y="3457021"/>
            <a:ext cx="1087395" cy="496825"/>
            <a:chOff x="0" y="0"/>
            <a:chExt cx="1087393" cy="496824"/>
          </a:xfrm>
        </p:grpSpPr>
        <p:sp>
          <p:nvSpPr>
            <p:cNvPr id="166" name="Shape 166"/>
            <p:cNvSpPr/>
            <p:nvPr/>
          </p:nvSpPr>
          <p:spPr>
            <a:xfrm>
              <a:off x="0" y="-1"/>
              <a:ext cx="1087394" cy="496826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67" name="Shape 167"/>
            <p:cNvSpPr/>
            <p:nvPr/>
          </p:nvSpPr>
          <p:spPr>
            <a:xfrm>
              <a:off x="55796" y="121410"/>
              <a:ext cx="97580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Cindy</a:t>
              </a:r>
            </a:p>
          </p:txBody>
        </p:sp>
      </p:grpSp>
      <p:grpSp>
        <p:nvGrpSpPr>
          <p:cNvPr id="171" name="Group 171"/>
          <p:cNvGrpSpPr/>
          <p:nvPr/>
        </p:nvGrpSpPr>
        <p:grpSpPr>
          <a:xfrm>
            <a:off x="5164897" y="4661448"/>
            <a:ext cx="1087395" cy="496824"/>
            <a:chOff x="0" y="0"/>
            <a:chExt cx="1087393" cy="496823"/>
          </a:xfrm>
        </p:grpSpPr>
        <p:sp>
          <p:nvSpPr>
            <p:cNvPr id="169" name="Shape 169"/>
            <p:cNvSpPr/>
            <p:nvPr/>
          </p:nvSpPr>
          <p:spPr>
            <a:xfrm>
              <a:off x="0" y="-1"/>
              <a:ext cx="1087394" cy="496825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70" name="Shape 170"/>
            <p:cNvSpPr/>
            <p:nvPr/>
          </p:nvSpPr>
          <p:spPr>
            <a:xfrm>
              <a:off x="55796" y="127760"/>
              <a:ext cx="9758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Patience</a:t>
              </a:r>
            </a:p>
          </p:txBody>
        </p:sp>
      </p:grpSp>
      <p:grpSp>
        <p:nvGrpSpPr>
          <p:cNvPr id="174" name="Group 174"/>
          <p:cNvGrpSpPr/>
          <p:nvPr/>
        </p:nvGrpSpPr>
        <p:grpSpPr>
          <a:xfrm>
            <a:off x="4402897" y="5529741"/>
            <a:ext cx="1087395" cy="496825"/>
            <a:chOff x="0" y="0"/>
            <a:chExt cx="1087393" cy="496824"/>
          </a:xfrm>
        </p:grpSpPr>
        <p:sp>
          <p:nvSpPr>
            <p:cNvPr id="172" name="Shape 172"/>
            <p:cNvSpPr/>
            <p:nvPr/>
          </p:nvSpPr>
          <p:spPr>
            <a:xfrm>
              <a:off x="0" y="-1"/>
              <a:ext cx="1087394" cy="496826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73" name="Shape 173"/>
            <p:cNvSpPr/>
            <p:nvPr/>
          </p:nvSpPr>
          <p:spPr>
            <a:xfrm>
              <a:off x="55796" y="127760"/>
              <a:ext cx="9758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Tiffany</a:t>
              </a:r>
            </a:p>
          </p:txBody>
        </p:sp>
      </p:grpSp>
      <p:grpSp>
        <p:nvGrpSpPr>
          <p:cNvPr id="177" name="Group 177"/>
          <p:cNvGrpSpPr/>
          <p:nvPr/>
        </p:nvGrpSpPr>
        <p:grpSpPr>
          <a:xfrm>
            <a:off x="3132896" y="5059293"/>
            <a:ext cx="1087394" cy="496825"/>
            <a:chOff x="0" y="0"/>
            <a:chExt cx="1087393" cy="496824"/>
          </a:xfrm>
        </p:grpSpPr>
        <p:sp>
          <p:nvSpPr>
            <p:cNvPr id="175" name="Shape 175"/>
            <p:cNvSpPr/>
            <p:nvPr/>
          </p:nvSpPr>
          <p:spPr>
            <a:xfrm>
              <a:off x="0" y="-1"/>
              <a:ext cx="1087394" cy="496826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76" name="Shape 176"/>
            <p:cNvSpPr/>
            <p:nvPr/>
          </p:nvSpPr>
          <p:spPr>
            <a:xfrm>
              <a:off x="55796" y="127760"/>
              <a:ext cx="9758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Barbara</a:t>
              </a:r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2002595" y="5529741"/>
            <a:ext cx="1087394" cy="496825"/>
            <a:chOff x="0" y="0"/>
            <a:chExt cx="1087393" cy="496824"/>
          </a:xfrm>
        </p:grpSpPr>
        <p:sp>
          <p:nvSpPr>
            <p:cNvPr id="178" name="Shape 178"/>
            <p:cNvSpPr/>
            <p:nvPr/>
          </p:nvSpPr>
          <p:spPr>
            <a:xfrm>
              <a:off x="0" y="-1"/>
              <a:ext cx="1087394" cy="496826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79" name="Shape 179"/>
            <p:cNvSpPr/>
            <p:nvPr/>
          </p:nvSpPr>
          <p:spPr>
            <a:xfrm>
              <a:off x="55796" y="127760"/>
              <a:ext cx="9758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Ann</a:t>
              </a:r>
            </a:p>
          </p:txBody>
        </p:sp>
      </p:grpSp>
      <p:grpSp>
        <p:nvGrpSpPr>
          <p:cNvPr id="183" name="Group 183"/>
          <p:cNvGrpSpPr/>
          <p:nvPr/>
        </p:nvGrpSpPr>
        <p:grpSpPr>
          <a:xfrm>
            <a:off x="1138998" y="4661448"/>
            <a:ext cx="1219750" cy="496824"/>
            <a:chOff x="0" y="0"/>
            <a:chExt cx="1219748" cy="496823"/>
          </a:xfrm>
        </p:grpSpPr>
        <p:sp>
          <p:nvSpPr>
            <p:cNvPr id="181" name="Shape 181"/>
            <p:cNvSpPr/>
            <p:nvPr/>
          </p:nvSpPr>
          <p:spPr>
            <a:xfrm>
              <a:off x="0" y="-1"/>
              <a:ext cx="1219750" cy="496825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82" name="Shape 182"/>
            <p:cNvSpPr/>
            <p:nvPr/>
          </p:nvSpPr>
          <p:spPr>
            <a:xfrm>
              <a:off x="55795" y="127760"/>
              <a:ext cx="1108159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Francesca</a:t>
              </a:r>
            </a:p>
          </p:txBody>
        </p:sp>
      </p:grpSp>
      <p:grpSp>
        <p:nvGrpSpPr>
          <p:cNvPr id="186" name="Group 186"/>
          <p:cNvGrpSpPr/>
          <p:nvPr/>
        </p:nvGrpSpPr>
        <p:grpSpPr>
          <a:xfrm>
            <a:off x="1113598" y="3408293"/>
            <a:ext cx="1087392" cy="496825"/>
            <a:chOff x="0" y="0"/>
            <a:chExt cx="1087390" cy="496824"/>
          </a:xfrm>
        </p:grpSpPr>
        <p:sp>
          <p:nvSpPr>
            <p:cNvPr id="184" name="Shape 184"/>
            <p:cNvSpPr/>
            <p:nvPr/>
          </p:nvSpPr>
          <p:spPr>
            <a:xfrm>
              <a:off x="0" y="-1"/>
              <a:ext cx="1087392" cy="496826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85" name="Shape 185"/>
            <p:cNvSpPr/>
            <p:nvPr/>
          </p:nvSpPr>
          <p:spPr>
            <a:xfrm>
              <a:off x="55796" y="127760"/>
              <a:ext cx="975799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Mercie</a:t>
              </a:r>
            </a:p>
          </p:txBody>
        </p:sp>
      </p:grpSp>
      <p:grpSp>
        <p:nvGrpSpPr>
          <p:cNvPr id="189" name="Group 189"/>
          <p:cNvGrpSpPr/>
          <p:nvPr/>
        </p:nvGrpSpPr>
        <p:grpSpPr>
          <a:xfrm>
            <a:off x="1126297" y="2176394"/>
            <a:ext cx="1087394" cy="496825"/>
            <a:chOff x="0" y="0"/>
            <a:chExt cx="1087393" cy="496824"/>
          </a:xfrm>
        </p:grpSpPr>
        <p:sp>
          <p:nvSpPr>
            <p:cNvPr id="187" name="Shape 187"/>
            <p:cNvSpPr/>
            <p:nvPr/>
          </p:nvSpPr>
          <p:spPr>
            <a:xfrm>
              <a:off x="0" y="-1"/>
              <a:ext cx="1087394" cy="496826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88" name="Shape 188"/>
            <p:cNvSpPr/>
            <p:nvPr/>
          </p:nvSpPr>
          <p:spPr>
            <a:xfrm>
              <a:off x="55796" y="127760"/>
              <a:ext cx="9758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Jennifer</a:t>
              </a:r>
            </a:p>
          </p:txBody>
        </p:sp>
      </p:grpSp>
      <p:grpSp>
        <p:nvGrpSpPr>
          <p:cNvPr id="192" name="Group 192"/>
          <p:cNvGrpSpPr/>
          <p:nvPr/>
        </p:nvGrpSpPr>
        <p:grpSpPr>
          <a:xfrm>
            <a:off x="1799395" y="1409699"/>
            <a:ext cx="1087394" cy="496825"/>
            <a:chOff x="0" y="0"/>
            <a:chExt cx="1087393" cy="496823"/>
          </a:xfrm>
        </p:grpSpPr>
        <p:sp>
          <p:nvSpPr>
            <p:cNvPr id="190" name="Shape 190"/>
            <p:cNvSpPr/>
            <p:nvPr/>
          </p:nvSpPr>
          <p:spPr>
            <a:xfrm>
              <a:off x="0" y="-1"/>
              <a:ext cx="1087394" cy="496825"/>
            </a:xfrm>
            <a:prstGeom prst="roundRect">
              <a:avLst>
                <a:gd name="adj" fmla="val 38344"/>
              </a:avLst>
            </a:prstGeom>
            <a:gradFill flip="none" rotWithShape="1">
              <a:gsLst>
                <a:gs pos="0">
                  <a:srgbClr val="C79FE7"/>
                </a:gs>
                <a:gs pos="50000">
                  <a:srgbClr val="BE90E3"/>
                </a:gs>
                <a:gs pos="100000">
                  <a:srgbClr val="B77CE3"/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Corbel"/>
                  <a:ea typeface="Corbel"/>
                  <a:cs typeface="Corbel"/>
                  <a:sym typeface="Corbel"/>
                </a:defRPr>
              </a:pPr>
            </a:p>
          </p:txBody>
        </p:sp>
        <p:sp>
          <p:nvSpPr>
            <p:cNvPr id="191" name="Shape 191"/>
            <p:cNvSpPr/>
            <p:nvPr/>
          </p:nvSpPr>
          <p:spPr>
            <a:xfrm>
              <a:off x="55796" y="127760"/>
              <a:ext cx="9758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700"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Tamar</a:t>
              </a:r>
            </a:p>
          </p:txBody>
        </p:sp>
      </p:grpSp>
      <p:sp>
        <p:nvSpPr>
          <p:cNvPr id="193" name="Shape 193"/>
          <p:cNvSpPr/>
          <p:nvPr>
            <p:ph type="sldNum" sz="quarter" idx="2"/>
          </p:nvPr>
        </p:nvSpPr>
        <p:spPr>
          <a:xfrm>
            <a:off x="10498778" y="6423342"/>
            <a:ext cx="167637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1"/>
      <p:bldP build="whole" bldLvl="1" animBg="1" rev="0" advAuto="0" spid="189" grpId="12"/>
      <p:bldP build="whole" bldLvl="1" animBg="1" rev="0" advAuto="0" spid="192" grpId="13"/>
      <p:bldP build="whole" bldLvl="1" animBg="1" rev="0" advAuto="0" spid="180" grpId="9"/>
      <p:bldP build="whole" bldLvl="1" animBg="1" rev="0" advAuto="0" spid="171" grpId="6"/>
      <p:bldP build="whole" bldLvl="1" animBg="1" rev="0" advAuto="0" spid="177" grpId="8"/>
      <p:bldP build="whole" bldLvl="1" animBg="1" rev="0" advAuto="0" spid="162" grpId="3"/>
      <p:bldP build="whole" bldLvl="1" animBg="1" rev="0" advAuto="0" spid="168" grpId="5"/>
      <p:bldP build="whole" bldLvl="1" animBg="1" rev="0" advAuto="0" spid="183" grpId="10"/>
      <p:bldP build="whole" bldLvl="1" animBg="1" rev="0" advAuto="0" spid="156" grpId="1"/>
      <p:bldP build="whole" bldLvl="1" animBg="1" rev="0" advAuto="0" spid="165" grpId="4"/>
      <p:bldP build="whole" bldLvl="1" animBg="1" rev="0" advAuto="0" spid="159" grpId="2"/>
      <p:bldP build="whole" bldLvl="1" animBg="1" rev="0" advAuto="0" spid="174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xfrm>
            <a:off x="595313" y="355600"/>
            <a:ext cx="9144001" cy="1371600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/>
            <a:r>
              <a:t>Chapter 3:                                               Nonverbal communication 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xfrm>
            <a:off x="68956" y="1817040"/>
            <a:ext cx="10120515" cy="4857078"/>
          </a:xfrm>
          <a:prstGeom prst="rect">
            <a:avLst/>
          </a:prstGeom>
          <a:solidFill>
            <a:schemeClr val="accent2"/>
          </a:solidFill>
          <a:ln>
            <a:solidFill>
              <a:srgbClr val="378627"/>
            </a:solidFill>
            <a:miter lim="800000"/>
          </a:ln>
        </p:spPr>
        <p:txBody>
          <a:bodyPr lIns="0" tIns="0" rIns="0" bIns="0"/>
          <a:lstStyle/>
          <a:p>
            <a:pPr marL="638247" indent="-638247" defTabSz="905255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buAutoNum type="arabicPeriod" startAt="1"/>
              <a:defRPr sz="3366"/>
            </a:pPr>
            <a:r>
              <a:t>Explain the importance of nonverbal communication      as a message-sending system.</a:t>
            </a:r>
          </a:p>
          <a:p>
            <a:pPr marL="638247" indent="-638247" defTabSz="905255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buAutoNum type="arabicPeriod" startAt="1"/>
              <a:defRPr sz="3366"/>
            </a:pPr>
            <a:r>
              <a:t>Categorize and discuss the origins of nonverbal messages. </a:t>
            </a:r>
          </a:p>
          <a:p>
            <a:pPr marL="638247" indent="-638247" defTabSz="905255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buAutoNum type="arabicPeriod" startAt="1"/>
              <a:defRPr sz="3366"/>
            </a:pPr>
            <a:r>
              <a:t>State and evaluate the relationship between verbal and nonverbal communication. </a:t>
            </a:r>
          </a:p>
          <a:p>
            <a:pPr marL="638247" indent="-638247" defTabSz="905255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buAutoNum type="arabicPeriod" startAt="1"/>
              <a:defRPr sz="3366"/>
            </a:pPr>
            <a:r>
              <a:t>List and illustrate the categories of nonverbal communication. </a:t>
            </a:r>
          </a:p>
          <a:p>
            <a:pPr marL="638247" indent="-638247" defTabSz="905255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FontTx/>
              <a:buAutoNum type="arabicPeriod" startAt="1"/>
              <a:defRPr sz="3366"/>
            </a:pPr>
            <a:r>
              <a:t>Analyze the role of culture in the development and use of nonverbal communication. </a:t>
            </a:r>
          </a:p>
        </p:txBody>
      </p:sp>
      <p:pic>
        <p:nvPicPr>
          <p:cNvPr id="197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162" y="2145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4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86953" y="948654"/>
            <a:ext cx="2187649" cy="27366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99" name="Shape 199"/>
          <p:cNvSpPr/>
          <p:nvPr>
            <p:ph type="sldNum" sz="quarter" idx="2"/>
          </p:nvPr>
        </p:nvSpPr>
        <p:spPr>
          <a:xfrm>
            <a:off x="10498778" y="6423342"/>
            <a:ext cx="167637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>
            <a:off x="912813" y="381000"/>
            <a:ext cx="9144001" cy="1371600"/>
          </a:xfrm>
          <a:prstGeom prst="rect">
            <a:avLst/>
          </a:prstGeom>
        </p:spPr>
        <p:txBody>
          <a:bodyPr/>
          <a:lstStyle/>
          <a:p>
            <a:pPr algn="ctr" defTabSz="804672">
              <a:defRPr b="1" spc="88" sz="3168"/>
            </a:pPr>
            <a:r>
              <a:t>Chapter 3: </a:t>
            </a:r>
            <a:endParaRPr spc="0" sz="1584">
              <a:solidFill>
                <a:srgbClr val="000000"/>
              </a:solidFill>
            </a:endParaRPr>
          </a:p>
          <a:p>
            <a:pPr algn="ctr" defTabSz="804672">
              <a:defRPr b="1" spc="88" sz="3168"/>
            </a:pPr>
            <a:r>
              <a:t>Individual freedom and the public interest</a:t>
            </a:r>
          </a:p>
        </p:txBody>
      </p:sp>
      <p:sp>
        <p:nvSpPr>
          <p:cNvPr id="202" name="Shape 202"/>
          <p:cNvSpPr/>
          <p:nvPr>
            <p:ph type="body" idx="1"/>
          </p:nvPr>
        </p:nvSpPr>
        <p:spPr>
          <a:xfrm>
            <a:off x="887412" y="1904998"/>
            <a:ext cx="9134393" cy="4688422"/>
          </a:xfrm>
          <a:prstGeom prst="rect">
            <a:avLst/>
          </a:prstGeom>
          <a:solidFill>
            <a:schemeClr val="accent1">
              <a:satOff val="-43001"/>
              <a:lumOff val="-13372"/>
            </a:schemeClr>
          </a:solidFill>
        </p:spPr>
        <p:txBody>
          <a:bodyPr lIns="0" tIns="0" rIns="0" bIns="0"/>
          <a:lstStyle/>
          <a:p>
            <a:pPr marL="0" indent="0" algn="ctr">
              <a:buSzTx/>
              <a:buNone/>
              <a:defRPr b="1" i="1" sz="3300" u="sng"/>
            </a:pPr>
            <a:r>
              <a:t>Turn and Talk</a:t>
            </a:r>
            <a:r>
              <a:rPr u="none"/>
              <a:t> </a:t>
            </a:r>
            <a:endParaRPr>
              <a:solidFill>
                <a:srgbClr val="000000"/>
              </a:solidFill>
            </a:endParaRPr>
          </a:p>
          <a:p>
            <a:pPr marL="581009" indent="-581009">
              <a:defRPr sz="2900"/>
            </a:pPr>
            <a:r>
              <a:t>Debate whether Ms. Loring’s job as a topless dancer is considered a public or private action. </a:t>
            </a:r>
          </a:p>
          <a:p>
            <a:pPr marL="581009" indent="-581009">
              <a:defRPr sz="2900"/>
            </a:pPr>
            <a:r>
              <a:t>Is there a double standard?</a:t>
            </a:r>
            <a:endParaRPr>
              <a:solidFill>
                <a:srgbClr val="000000"/>
              </a:solidFill>
            </a:endParaRPr>
          </a:p>
          <a:p>
            <a:pPr marL="581009" indent="-581009">
              <a:defRPr sz="2900"/>
            </a:pPr>
            <a:r>
              <a:t>Discuss the Principle of Gender Equity and the impact of Ms. Loring’s second job on her students. </a:t>
            </a:r>
          </a:p>
          <a:p>
            <a:pPr marL="581009" indent="-581009">
              <a:defRPr sz="2900"/>
            </a:pPr>
            <a:r>
              <a:t>Apply the Principles of Benefit Maximization and Equal Respect to the concept of individual liberty. </a:t>
            </a:r>
          </a:p>
        </p:txBody>
      </p:sp>
      <p:pic>
        <p:nvPicPr>
          <p:cNvPr id="203" name="image3.png" descr="http://neo-cdn.stretchinternet.com/fdxVvj/header/bar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0162" y="214501"/>
            <a:ext cx="2326599" cy="66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2168" y="914864"/>
            <a:ext cx="1942351" cy="2920827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05" name="Shape 205"/>
          <p:cNvSpPr/>
          <p:nvPr>
            <p:ph type="sldNum" sz="quarter" idx="2"/>
          </p:nvPr>
        </p:nvSpPr>
        <p:spPr>
          <a:xfrm>
            <a:off x="10498778" y="6423342"/>
            <a:ext cx="167637" cy="231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