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.jpeg" ContentType="image/jpeg"/>
  <Override PartName="/ppt/media/image2.jpeg" ContentType="image/jpeg"/>
  <Override PartName="/ppt/media/image3.jpeg" ContentType="image/jpeg"/>
  <Override PartName="/ppt/theme/theme2.xml" ContentType="application/vnd.openxmlformats-officedocument.theme+xml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x="121793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EAFF"/>
          </a:solidFill>
        </a:fill>
      </a:tcStyle>
    </a:wholeTbl>
    <a:band2H>
      <a:tcTxStyle b="def" i="def"/>
      <a:tcStyle>
        <a:tcBdr/>
        <a:fill>
          <a:solidFill>
            <a:srgbClr val="E9F5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E3CA"/>
          </a:solidFill>
        </a:fill>
      </a:tcStyle>
    </a:wholeTbl>
    <a:band2H>
      <a:tcTxStyle b="def" i="def"/>
      <a:tcStyle>
        <a:tcBdr/>
        <a:fill>
          <a:solidFill>
            <a:srgbClr val="FEF2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1CCEB"/>
          </a:solidFill>
        </a:fill>
      </a:tcStyle>
    </a:wholeTbl>
    <a:band2H>
      <a:tcTxStyle b="def" i="def"/>
      <a:tcStyle>
        <a:tcBdr/>
        <a:fill>
          <a:solidFill>
            <a:srgbClr val="F8E7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7" name="Shape 10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Slid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065212" y="0"/>
            <a:ext cx="8229604" cy="4724400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66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half" idx="1"/>
          </p:nvPr>
        </p:nvSpPr>
        <p:spPr>
          <a:xfrm>
            <a:off x="1065212" y="4800600"/>
            <a:ext cx="8229601" cy="2057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xfrm>
            <a:off x="5886661" y="6172200"/>
            <a:ext cx="2841838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Vertical Tex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type="title"/>
          </p:nvPr>
        </p:nvSpPr>
        <p:spPr>
          <a:xfrm>
            <a:off x="1522412" y="0"/>
            <a:ext cx="9144004" cy="17526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0" name="Shape 90"/>
          <p:cNvSpPr/>
          <p:nvPr>
            <p:ph type="body" idx="1"/>
          </p:nvPr>
        </p:nvSpPr>
        <p:spPr>
          <a:xfrm>
            <a:off x="1522412" y="1904999"/>
            <a:ext cx="9134393" cy="4953002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1" name="Shape 9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ertical Title and Tex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type="title"/>
          </p:nvPr>
        </p:nvSpPr>
        <p:spPr>
          <a:xfrm>
            <a:off x="9142410" y="0"/>
            <a:ext cx="1524005" cy="6019802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9" name="Shape 99"/>
          <p:cNvSpPr/>
          <p:nvPr>
            <p:ph type="body" idx="1"/>
          </p:nvPr>
        </p:nvSpPr>
        <p:spPr>
          <a:xfrm>
            <a:off x="1522412" y="381000"/>
            <a:ext cx="7391401" cy="64770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" name="Shape 10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title"/>
          </p:nvPr>
        </p:nvSpPr>
        <p:spPr>
          <a:xfrm>
            <a:off x="1522412" y="0"/>
            <a:ext cx="9144004" cy="17526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Shape 21"/>
          <p:cNvSpPr/>
          <p:nvPr>
            <p:ph type="body" idx="1"/>
          </p:nvPr>
        </p:nvSpPr>
        <p:spPr>
          <a:xfrm>
            <a:off x="1522412" y="1904999"/>
            <a:ext cx="9134393" cy="4953002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hape 2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ction Head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title"/>
          </p:nvPr>
        </p:nvSpPr>
        <p:spPr>
          <a:xfrm>
            <a:off x="1059614" y="0"/>
            <a:ext cx="8692399" cy="5334000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48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1065212" y="5410200"/>
            <a:ext cx="8687335" cy="1447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wo Conten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title"/>
          </p:nvPr>
        </p:nvSpPr>
        <p:spPr>
          <a:xfrm>
            <a:off x="1522412" y="0"/>
            <a:ext cx="9144004" cy="17526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Shape 39"/>
          <p:cNvSpPr/>
          <p:nvPr>
            <p:ph type="body" sz="half" idx="1"/>
          </p:nvPr>
        </p:nvSpPr>
        <p:spPr>
          <a:xfrm>
            <a:off x="1504781" y="1905000"/>
            <a:ext cx="4419599" cy="4953002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hape 4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mpariso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type="title"/>
          </p:nvPr>
        </p:nvSpPr>
        <p:spPr>
          <a:xfrm>
            <a:off x="1522412" y="0"/>
            <a:ext cx="9144004" cy="17526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Shape 48"/>
          <p:cNvSpPr/>
          <p:nvPr>
            <p:ph type="body" sz="quarter" idx="1"/>
          </p:nvPr>
        </p:nvSpPr>
        <p:spPr>
          <a:xfrm>
            <a:off x="1522411" y="1752600"/>
            <a:ext cx="4416553" cy="106680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Only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xfrm>
            <a:off x="1522412" y="0"/>
            <a:ext cx="9144004" cy="17526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ntent with Captio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type="title"/>
          </p:nvPr>
        </p:nvSpPr>
        <p:spPr>
          <a:xfrm>
            <a:off x="1055603" y="0"/>
            <a:ext cx="3596608" cy="457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2" name="Shape 72"/>
          <p:cNvSpPr/>
          <p:nvPr>
            <p:ph type="body" idx="1"/>
          </p:nvPr>
        </p:nvSpPr>
        <p:spPr>
          <a:xfrm>
            <a:off x="4951414" y="685800"/>
            <a:ext cx="6400802" cy="61722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3" name="Shape 7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icture with Captio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type="title"/>
          </p:nvPr>
        </p:nvSpPr>
        <p:spPr>
          <a:xfrm>
            <a:off x="1055603" y="0"/>
            <a:ext cx="3596608" cy="457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1" name="Shape 81"/>
          <p:cNvSpPr/>
          <p:nvPr>
            <p:ph type="body" sz="quarter" idx="1"/>
          </p:nvPr>
        </p:nvSpPr>
        <p:spPr>
          <a:xfrm>
            <a:off x="1065212" y="4648200"/>
            <a:ext cx="3581402" cy="2209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buClrTx/>
              <a:buSzTx/>
              <a:buFontTx/>
              <a:buNone/>
              <a:defRPr sz="1800"/>
            </a:lvl1pPr>
            <a:lvl2pPr marL="0" indent="0">
              <a:spcBef>
                <a:spcPts val="1200"/>
              </a:spcBef>
              <a:buClrTx/>
              <a:buSzTx/>
              <a:buFontTx/>
              <a:buNone/>
              <a:defRPr sz="1800"/>
            </a:lvl2pPr>
            <a:lvl3pPr marL="0" indent="0">
              <a:spcBef>
                <a:spcPts val="1200"/>
              </a:spcBef>
              <a:buClrTx/>
              <a:buSzTx/>
              <a:buFontTx/>
              <a:buNone/>
              <a:defRPr sz="1800"/>
            </a:lvl3pPr>
            <a:lvl4pPr marL="0" indent="0">
              <a:spcBef>
                <a:spcPts val="1200"/>
              </a:spcBef>
              <a:buClrTx/>
              <a:buSzTx/>
              <a:buFontTx/>
              <a:buNone/>
              <a:defRPr sz="1800"/>
            </a:lvl4pPr>
            <a:lvl5pPr marL="0" indent="0">
              <a:spcBef>
                <a:spcPts val="1200"/>
              </a:spcBef>
              <a:buClrTx/>
              <a:buSzTx/>
              <a:buFontTx/>
              <a:buNone/>
              <a:defRPr sz="1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2" name="Shape 8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02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1824780" y="0"/>
            <a:ext cx="9743441" cy="1836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6797994" y="2438400"/>
            <a:ext cx="4770227" cy="441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10435278" y="6423342"/>
            <a:ext cx="231137" cy="2311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0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100" strike="noStrike" sz="36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100" strike="noStrike" sz="36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100" strike="noStrike" sz="36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100" strike="noStrike" sz="36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100" strike="noStrike" sz="36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100" strike="noStrike" sz="36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100" strike="noStrike" sz="36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100" strike="noStrike" sz="36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100" strike="noStrike" sz="36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9pPr>
    </p:titleStyle>
    <p:bodyStyle>
      <a:lvl1pPr marL="223838" marR="0" indent="-223838" algn="l" defTabSz="914400" rtl="0" latinLnBrk="0">
        <a:lnSpc>
          <a:spcPct val="90000"/>
        </a:lnSpc>
        <a:spcBef>
          <a:spcPts val="18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1pPr>
      <a:lvl2pPr marL="509905" marR="0" indent="-278129" algn="l" defTabSz="914400" rtl="0" latinLnBrk="0">
        <a:lnSpc>
          <a:spcPct val="90000"/>
        </a:lnSpc>
        <a:spcBef>
          <a:spcPts val="18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2pPr>
      <a:lvl3pPr marL="755650" marR="0" indent="-292100" algn="l" defTabSz="914400" rtl="0" latinLnBrk="0">
        <a:lnSpc>
          <a:spcPct val="90000"/>
        </a:lnSpc>
        <a:spcBef>
          <a:spcPts val="18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3pPr>
      <a:lvl4pPr marL="944562" marR="0" indent="-261937" algn="l" defTabSz="914400" rtl="0" latinLnBrk="0">
        <a:lnSpc>
          <a:spcPct val="90000"/>
        </a:lnSpc>
        <a:spcBef>
          <a:spcPts val="18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4pPr>
      <a:lvl5pPr marL="1116807" marR="0" indent="-259557" algn="l" defTabSz="914400" rtl="0" latinLnBrk="0">
        <a:lnSpc>
          <a:spcPct val="90000"/>
        </a:lnSpc>
        <a:spcBef>
          <a:spcPts val="18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5pPr>
      <a:lvl6pPr marL="1293874" marR="0" indent="-260602" algn="l" defTabSz="914400" rtl="0" latinLnBrk="0">
        <a:lnSpc>
          <a:spcPct val="90000"/>
        </a:lnSpc>
        <a:spcBef>
          <a:spcPts val="18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6pPr>
      <a:lvl7pPr marL="1467611" marR="0" indent="-260602" algn="l" defTabSz="914400" rtl="0" latinLnBrk="0">
        <a:lnSpc>
          <a:spcPct val="90000"/>
        </a:lnSpc>
        <a:spcBef>
          <a:spcPts val="18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7pPr>
      <a:lvl8pPr marL="1641348" marR="0" indent="-260604" algn="l" defTabSz="914400" rtl="0" latinLnBrk="0">
        <a:lnSpc>
          <a:spcPct val="90000"/>
        </a:lnSpc>
        <a:spcBef>
          <a:spcPts val="18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8pPr>
      <a:lvl9pPr marL="1815083" marR="0" indent="-260602" algn="l" defTabSz="914400" rtl="0" latinLnBrk="0">
        <a:lnSpc>
          <a:spcPct val="90000"/>
        </a:lnSpc>
        <a:spcBef>
          <a:spcPts val="18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2.png"/><Relationship Id="rId4" Type="http://schemas.openxmlformats.org/officeDocument/2006/relationships/image" Target="../media/image1.tif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6.tif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m.palmbeachpost.com/news/news/schools-may-settle-sex-harassment-complaint-with-w/nnKgm/" TargetMode="External"/><Relationship Id="rId3" Type="http://schemas.openxmlformats.org/officeDocument/2006/relationships/hyperlink" Target="http://www.boarddocs.com/fl/palmbeach/Board.nsf/files/9ZD29U7488EA/$file/LD1%20Mazzocco%20Release.pdf" TargetMode="External"/><Relationship Id="rId4" Type="http://schemas.openxmlformats.org/officeDocument/2006/relationships/image" Target="../media/image3.png"/><Relationship Id="rId5" Type="http://schemas.openxmlformats.org/officeDocument/2006/relationships/image" Target="../media/image6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7.jpe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8.jpe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8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9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0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1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2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3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.tif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4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5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6.png"/><Relationship Id="rId4" Type="http://schemas.openxmlformats.org/officeDocument/2006/relationships/image" Target="../media/image7.tif"/><Relationship Id="rId5" Type="http://schemas.openxmlformats.org/officeDocument/2006/relationships/image" Target="../media/image8.tif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9.tif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0.tif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floridaschoolleaders.org/" TargetMode="External"/><Relationship Id="rId3" Type="http://schemas.openxmlformats.org/officeDocument/2006/relationships/image" Target="../media/image3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almbeachpost.com/news/news/local-education/school-board-asked-to-approve-75k-settlement-stemm/nbChF/" TargetMode="External"/><Relationship Id="rId3" Type="http://schemas.openxmlformats.org/officeDocument/2006/relationships/image" Target="../media/image3.png"/><Relationship Id="rId4" Type="http://schemas.openxmlformats.org/officeDocument/2006/relationships/image" Target="../media/image5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tif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5.tif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5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type="ctrTitle"/>
          </p:nvPr>
        </p:nvSpPr>
        <p:spPr>
          <a:xfrm>
            <a:off x="608014" y="1828800"/>
            <a:ext cx="9601198" cy="2895600"/>
          </a:xfrm>
          <a:prstGeom prst="rect">
            <a:avLst/>
          </a:prstGeom>
        </p:spPr>
        <p:txBody>
          <a:bodyPr/>
          <a:lstStyle/>
          <a:p>
            <a:pPr>
              <a:defRPr b="1" spc="0" sz="4000"/>
            </a:pPr>
            <a:r>
              <a:t>EDU 615 </a:t>
            </a:r>
            <a:endParaRPr spc="60">
              <a:solidFill>
                <a:srgbClr val="000000"/>
              </a:solidFill>
            </a:endParaRPr>
          </a:p>
          <a:p>
            <a:pPr>
              <a:defRPr b="1" spc="0" sz="4000"/>
            </a:pPr>
            <a:r>
              <a:t>Ethics and Communication for Leaders</a:t>
            </a:r>
            <a:endParaRPr spc="60">
              <a:solidFill>
                <a:srgbClr val="000000"/>
              </a:solidFill>
            </a:endParaRPr>
          </a:p>
          <a:p>
            <a:pPr>
              <a:defRPr spc="60" sz="4000">
                <a:solidFill>
                  <a:srgbClr val="000000"/>
                </a:solidFill>
              </a:defRPr>
            </a:pPr>
          </a:p>
          <a:p>
            <a:pPr>
              <a:defRPr b="1" i="1" spc="0" sz="4000"/>
            </a:pPr>
            <a:r>
              <a:t>Week #5: Thursday, February 11, 2016</a:t>
            </a:r>
          </a:p>
        </p:txBody>
      </p:sp>
      <p:sp>
        <p:nvSpPr>
          <p:cNvPr id="110" name="Shape 110"/>
          <p:cNvSpPr/>
          <p:nvPr>
            <p:ph type="subTitle" sz="quarter" idx="1"/>
          </p:nvPr>
        </p:nvSpPr>
        <p:spPr>
          <a:xfrm>
            <a:off x="684212" y="4914900"/>
            <a:ext cx="8229601" cy="1219200"/>
          </a:xfrm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t>Terrence narinesingh, ed.s.</a:t>
            </a:r>
          </a:p>
          <a:p>
            <a:pPr>
              <a:defRPr b="1"/>
            </a:pPr>
            <a:r>
              <a:t>adjunct professor</a:t>
            </a:r>
          </a:p>
          <a:p>
            <a:pPr>
              <a:defRPr b="1"/>
            </a:pPr>
            <a:r>
              <a:t>Adrian Dominican school of education </a:t>
            </a:r>
          </a:p>
          <a:p>
            <a:pPr>
              <a:defRPr b="1"/>
            </a:pPr>
            <a:r>
              <a:t>educational leadership </a:t>
            </a:r>
          </a:p>
        </p:txBody>
      </p:sp>
      <p:grpSp>
        <p:nvGrpSpPr>
          <p:cNvPr id="113" name="Group 113" descr="https://www.scoutrfp.com/wp-content/uploads/2015/07/Barry-University-logo.jpg"/>
          <p:cNvGrpSpPr/>
          <p:nvPr/>
        </p:nvGrpSpPr>
        <p:grpSpPr>
          <a:xfrm>
            <a:off x="4002763" y="-18601"/>
            <a:ext cx="4635847" cy="1647833"/>
            <a:chOff x="-1" y="0"/>
            <a:chExt cx="4635845" cy="1647831"/>
          </a:xfrm>
        </p:grpSpPr>
        <p:pic>
          <p:nvPicPr>
            <p:cNvPr id="111" name="image4.jpeg" descr="https://www.scoutrfp.com/wp-content/uploads/2015/07/Barry-University-logo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03199" y="203200"/>
              <a:ext cx="4229445" cy="12033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2" name="image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2" y="-1"/>
              <a:ext cx="4635847" cy="16478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14" name="image1.t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242299" y="4076700"/>
            <a:ext cx="3860804" cy="2895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>
            <p:ph type="title"/>
          </p:nvPr>
        </p:nvSpPr>
        <p:spPr>
          <a:xfrm>
            <a:off x="912813" y="381000"/>
            <a:ext cx="9144001" cy="1371600"/>
          </a:xfrm>
          <a:prstGeom prst="rect">
            <a:avLst/>
          </a:prstGeom>
        </p:spPr>
        <p:txBody>
          <a:bodyPr/>
          <a:lstStyle/>
          <a:p>
            <a:pPr algn="ctr">
              <a:defRPr b="1"/>
            </a:pPr>
            <a:r>
              <a:t>Chapter 4: </a:t>
            </a:r>
            <a:endParaRPr spc="0" sz="1800">
              <a:solidFill>
                <a:srgbClr val="000000"/>
              </a:solidFill>
            </a:endParaRPr>
          </a:p>
          <a:p>
            <a:pPr algn="ctr">
              <a:defRPr b="1"/>
            </a:pPr>
            <a:r>
              <a:t>Equal educational opportunity</a:t>
            </a:r>
          </a:p>
        </p:txBody>
      </p:sp>
      <p:sp>
        <p:nvSpPr>
          <p:cNvPr id="170" name="Shape 170"/>
          <p:cNvSpPr/>
          <p:nvPr>
            <p:ph type="body" idx="1"/>
          </p:nvPr>
        </p:nvSpPr>
        <p:spPr>
          <a:xfrm>
            <a:off x="887412" y="1904998"/>
            <a:ext cx="9134393" cy="4688422"/>
          </a:xfrm>
          <a:prstGeom prst="rect">
            <a:avLst/>
          </a:prstGeom>
          <a:solidFill>
            <a:schemeClr val="accent1">
              <a:satOff val="-43001"/>
              <a:lumOff val="-13372"/>
            </a:schemeClr>
          </a:solidFill>
        </p:spPr>
        <p:txBody>
          <a:bodyPr lIns="0" tIns="0" rIns="0" bIns="0"/>
          <a:lstStyle/>
          <a:p>
            <a:pPr marL="0" indent="0" algn="ctr">
              <a:buSzTx/>
              <a:buNone/>
              <a:defRPr b="1" i="1" sz="3300" u="sng"/>
            </a:pPr>
            <a:r>
              <a:t>Turn and Talk</a:t>
            </a:r>
            <a:r>
              <a:rPr u="none"/>
              <a:t> </a:t>
            </a:r>
            <a:endParaRPr>
              <a:solidFill>
                <a:srgbClr val="000000"/>
              </a:solidFill>
            </a:endParaRPr>
          </a:p>
          <a:p>
            <a:pPr marL="581009" indent="-581009">
              <a:defRPr sz="2900"/>
            </a:pPr>
            <a:r>
              <a:t>Consider how each party involved in the dispute might argue for their view. </a:t>
            </a:r>
            <a:endParaRPr>
              <a:solidFill>
                <a:srgbClr val="000000"/>
              </a:solidFill>
            </a:endParaRPr>
          </a:p>
          <a:p>
            <a:pPr marL="581009" indent="-581009">
              <a:defRPr sz="2900"/>
            </a:pPr>
            <a:r>
              <a:t>Apply the Principle of Equal Treatment to the dispensing of educational resources. </a:t>
            </a:r>
          </a:p>
          <a:p>
            <a:pPr marL="581009" indent="-581009">
              <a:defRPr sz="2900"/>
            </a:pPr>
            <a:r>
              <a:t>How can the Principle of Benefit Maximization conflict with the Principle of Equal Respect?</a:t>
            </a:r>
          </a:p>
        </p:txBody>
      </p:sp>
      <p:pic>
        <p:nvPicPr>
          <p:cNvPr id="171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60162" y="214501"/>
            <a:ext cx="2326599" cy="6609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image5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032168" y="914864"/>
            <a:ext cx="1942351" cy="2920827"/>
          </a:xfrm>
          <a:prstGeom prst="rect">
            <a:avLst/>
          </a:prstGeom>
          <a:ln w="12700">
            <a:solidFill>
              <a:srgbClr val="DDDDDD"/>
            </a:solidFill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type="title"/>
          </p:nvPr>
        </p:nvSpPr>
        <p:spPr>
          <a:xfrm>
            <a:off x="1662113" y="-139700"/>
            <a:ext cx="9144001" cy="13716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b="1"/>
            </a:lvl1pPr>
          </a:lstStyle>
          <a:p>
            <a:pPr/>
            <a:r>
              <a:t>Consider the ethical implications</a:t>
            </a:r>
          </a:p>
        </p:txBody>
      </p:sp>
      <p:sp>
        <p:nvSpPr>
          <p:cNvPr id="175" name="Shape 175"/>
          <p:cNvSpPr/>
          <p:nvPr>
            <p:ph type="body" sz="half" idx="1"/>
          </p:nvPr>
        </p:nvSpPr>
        <p:spPr>
          <a:xfrm>
            <a:off x="6135895" y="1547198"/>
            <a:ext cx="4384299" cy="4697039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/>
          <a:lstStyle/>
          <a:p>
            <a:pPr marL="410675" indent="-410675" defTabSz="877823">
              <a:spcBef>
                <a:spcPts val="1700"/>
              </a:spcBef>
              <a:buClr>
                <a:srgbClr val="040200"/>
              </a:buClr>
              <a:buFontTx/>
              <a:defRPr b="1" sz="2304">
                <a:solidFill>
                  <a:srgbClr val="040200"/>
                </a:solidFill>
              </a:defRPr>
            </a:pPr>
            <a:r>
              <a:t>Schools May Settle Sex Harassment Complaint with Wellington Counselor</a:t>
            </a:r>
          </a:p>
          <a:p>
            <a:pPr marL="410675" indent="-410675" defTabSz="877823">
              <a:spcBef>
                <a:spcPts val="1700"/>
              </a:spcBef>
              <a:buClr>
                <a:srgbClr val="040200"/>
              </a:buClr>
              <a:buFontTx/>
              <a:defRPr sz="2304">
                <a:solidFill>
                  <a:srgbClr val="040200"/>
                </a:solidFill>
              </a:defRPr>
            </a:pPr>
            <a:r>
              <a:t>August 14, 2015</a:t>
            </a:r>
          </a:p>
          <a:p>
            <a:pPr marL="410675" indent="-410675" defTabSz="877823">
              <a:spcBef>
                <a:spcPts val="1700"/>
              </a:spcBef>
              <a:buClr>
                <a:srgbClr val="040200"/>
              </a:buClr>
              <a:buFontTx/>
              <a:defRPr sz="2304">
                <a:solidFill>
                  <a:srgbClr val="040200"/>
                </a:solidFill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http://m.palmbeachpost.com/news/news/schools-may-settle-sex-harassment-complaint-with-w/nnKgm/</a:t>
            </a:r>
          </a:p>
          <a:p>
            <a:pPr marL="410675" indent="-410675" defTabSz="877823">
              <a:spcBef>
                <a:spcPts val="1700"/>
              </a:spcBef>
              <a:buClr>
                <a:srgbClr val="040200"/>
              </a:buClr>
              <a:buFontTx/>
              <a:defRPr sz="2304">
                <a:solidFill>
                  <a:srgbClr val="040200"/>
                </a:solidFill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http://www.boarddocs.com/fl/palmbeach/Board.nsf/files/9ZD29U7488EA/$file/LD1%20Mazzocco%20Release.pdf</a:t>
            </a:r>
          </a:p>
        </p:txBody>
      </p:sp>
      <p:pic>
        <p:nvPicPr>
          <p:cNvPr id="176" name="image3.png" descr="http://neo-cdn.stretchinternet.com/fdxVvj/header/barry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585662" y="176401"/>
            <a:ext cx="2326599" cy="6609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Mazzocco[1]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702562" y="1551290"/>
            <a:ext cx="3764292" cy="4688855"/>
          </a:xfrm>
          <a:prstGeom prst="rect">
            <a:avLst/>
          </a:prstGeom>
          <a:ln w="12700">
            <a:solidFill>
              <a:srgbClr val="DDDDDD"/>
            </a:solidFill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type="title"/>
          </p:nvPr>
        </p:nvSpPr>
        <p:spPr>
          <a:xfrm>
            <a:off x="2355849" y="165100"/>
            <a:ext cx="9144002" cy="1371600"/>
          </a:xfrm>
          <a:prstGeom prst="rect">
            <a:avLst/>
          </a:prstGeom>
        </p:spPr>
        <p:txBody>
          <a:bodyPr/>
          <a:lstStyle>
            <a:lvl1pPr algn="ctr">
              <a:defRPr b="1"/>
            </a:lvl1pPr>
          </a:lstStyle>
          <a:p>
            <a:pPr/>
            <a:r>
              <a:t>In-Class Reflection (ongoing)</a:t>
            </a:r>
          </a:p>
        </p:txBody>
      </p:sp>
      <p:sp>
        <p:nvSpPr>
          <p:cNvPr id="180" name="Shape 180"/>
          <p:cNvSpPr/>
          <p:nvPr>
            <p:ph type="body" idx="1"/>
          </p:nvPr>
        </p:nvSpPr>
        <p:spPr>
          <a:xfrm>
            <a:off x="2043112" y="1930399"/>
            <a:ext cx="9574560" cy="4634311"/>
          </a:xfrm>
          <a:prstGeom prst="rect">
            <a:avLst/>
          </a:prstGeom>
          <a:solidFill>
            <a:schemeClr val="accent2"/>
          </a:solidFill>
          <a:ln>
            <a:solidFill>
              <a:srgbClr val="378627"/>
            </a:solidFill>
            <a:miter lim="800000"/>
          </a:ln>
        </p:spPr>
        <p:txBody>
          <a:bodyPr lIns="0" tIns="0" rIns="0" bIns="0"/>
          <a:lstStyle/>
          <a:p>
            <a:pPr lvl="2" marL="1171384" indent="-432244" defTabSz="886966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</a:pPr>
            <a:r>
              <a:t>Respond briefly and in writing each week to a scenario related to effective professional communication processes that support sustainable, collaborative relationships through ethical communication. </a:t>
            </a:r>
          </a:p>
          <a:p>
            <a:pPr lvl="2" marL="1171384" indent="-432244" defTabSz="886966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</a:pPr>
            <a:r>
              <a:t>You may use the scenario in the assigned textbook chapter or one that was discussed in class. </a:t>
            </a:r>
          </a:p>
          <a:p>
            <a:pPr lvl="2" marL="1171384" indent="-432244" defTabSz="886966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</a:pPr>
            <a:r>
              <a:t>The length should be at least one full page, typed, double spaced, Times New Roman font size 12. </a:t>
            </a:r>
          </a:p>
          <a:p>
            <a:pPr lvl="2" marL="1171384" indent="-432244" defTabSz="886966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</a:pPr>
            <a:r>
              <a:t>Must have a cover page and reference page(s). </a:t>
            </a:r>
          </a:p>
          <a:p>
            <a:pPr lvl="2" marL="1171384" indent="-432244" defTabSz="886966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</a:pPr>
            <a:r>
              <a:t>Use APA format (refer to the APA manual and page 9 of the syllabus). </a:t>
            </a:r>
          </a:p>
          <a:p>
            <a:pPr lvl="2" marL="1171384" indent="-432244" defTabSz="886966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</a:pPr>
            <a:r>
              <a:t>Refer to the Written In-Class Assignment Rubric in page 19 of the syllabus. </a:t>
            </a:r>
          </a:p>
          <a:p>
            <a:pPr lvl="2" marL="1171384" indent="-432244" defTabSz="886966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</a:pPr>
            <a:r>
              <a:t>Bring a copy to class for discussion. </a:t>
            </a:r>
          </a:p>
        </p:txBody>
      </p:sp>
      <p:pic>
        <p:nvPicPr>
          <p:cNvPr id="181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85662" y="176401"/>
            <a:ext cx="2326599" cy="6609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IMG_2012_1024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6024" y="-16024"/>
            <a:ext cx="2810099" cy="28100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>
            <p:ph type="title"/>
          </p:nvPr>
        </p:nvSpPr>
        <p:spPr>
          <a:xfrm>
            <a:off x="2614613" y="495300"/>
            <a:ext cx="9144001" cy="13716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b="1"/>
            </a:lvl1pPr>
          </a:lstStyle>
          <a:p>
            <a:pPr/>
            <a:r>
              <a:t>Weekly Reflections and Summary Paper (ongoing)</a:t>
            </a:r>
          </a:p>
        </p:txBody>
      </p:sp>
      <p:sp>
        <p:nvSpPr>
          <p:cNvPr id="185" name="Shape 185"/>
          <p:cNvSpPr/>
          <p:nvPr>
            <p:ph type="body" idx="1"/>
          </p:nvPr>
        </p:nvSpPr>
        <p:spPr>
          <a:xfrm>
            <a:off x="2830512" y="2209799"/>
            <a:ext cx="9134393" cy="4114802"/>
          </a:xfrm>
          <a:prstGeom prst="rect">
            <a:avLst/>
          </a:prstGeom>
          <a:solidFill>
            <a:schemeClr val="accent1">
              <a:satOff val="-43001"/>
              <a:lumOff val="-13372"/>
            </a:schemeClr>
          </a:solidFill>
          <a:ln>
            <a:solidFill>
              <a:srgbClr val="378627"/>
            </a:solidFill>
            <a:miter lim="800000"/>
          </a:ln>
        </p:spPr>
        <p:txBody>
          <a:bodyPr lIns="0" tIns="0" rIns="0" bIns="0"/>
          <a:lstStyle/>
          <a:p>
            <a:pPr lvl="2" marL="1371097" indent="-609096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  <a:defRPr sz="2700"/>
            </a:pPr>
            <a:r>
              <a:t>Summarize the weekly in-class reflections in a written paper relating them to effective professional communication processes that support sustainable, collaborative relationships through ethical communication. </a:t>
            </a:r>
            <a:endParaRPr>
              <a:solidFill>
                <a:srgbClr val="000000"/>
              </a:solidFill>
            </a:endParaRPr>
          </a:p>
          <a:p>
            <a:pPr lvl="2" marL="1371097" indent="-609096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  <a:defRPr sz="2700"/>
            </a:pPr>
            <a:r>
              <a:t>Double spaced, Times New Roman, font size 12. </a:t>
            </a:r>
            <a:endParaRPr>
              <a:solidFill>
                <a:srgbClr val="000000"/>
              </a:solidFill>
            </a:endParaRPr>
          </a:p>
          <a:p>
            <a:pPr lvl="2" marL="1371097" indent="-609096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  <a:defRPr sz="2700"/>
            </a:pPr>
            <a:r>
              <a:t>Must have a cover page and reference page(s). </a:t>
            </a:r>
            <a:endParaRPr>
              <a:solidFill>
                <a:srgbClr val="000000"/>
              </a:solidFill>
            </a:endParaRPr>
          </a:p>
          <a:p>
            <a:pPr lvl="2" marL="1371097" indent="-609096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  <a:defRPr sz="2700"/>
            </a:pPr>
            <a:r>
              <a:t>Use APA format (refer the APA manual and page 9 of the syllabus). </a:t>
            </a:r>
            <a:endParaRPr>
              <a:solidFill>
                <a:srgbClr val="000000"/>
              </a:solidFill>
            </a:endParaRPr>
          </a:p>
          <a:p>
            <a:pPr lvl="2" marL="1371097" indent="-609096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  <a:defRPr sz="2700"/>
            </a:pPr>
            <a:r>
              <a:t>Bring a copy to class for discussion. </a:t>
            </a:r>
          </a:p>
        </p:txBody>
      </p:sp>
      <p:pic>
        <p:nvPicPr>
          <p:cNvPr id="186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85662" y="176401"/>
            <a:ext cx="2326599" cy="6609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IMG_1447_1024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35322" y="-22622"/>
            <a:ext cx="2820343" cy="28203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09362" y="2881501"/>
            <a:ext cx="2326599" cy="6609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5057" y="268735"/>
            <a:ext cx="7903572" cy="63205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09362" y="2881501"/>
            <a:ext cx="2326599" cy="6609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1300" y="597062"/>
            <a:ext cx="8183820" cy="56638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15762" y="2906901"/>
            <a:ext cx="2326599" cy="6609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050" y="63500"/>
            <a:ext cx="8750300" cy="6731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15762" y="2906901"/>
            <a:ext cx="2326599" cy="6609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6100" y="577850"/>
            <a:ext cx="8473177" cy="54505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15762" y="2906901"/>
            <a:ext cx="2326599" cy="66093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6700" y="1409457"/>
            <a:ext cx="8781605" cy="40390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47562" y="2906901"/>
            <a:ext cx="2326599" cy="66093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3425" y="685800"/>
            <a:ext cx="9060425" cy="51031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title"/>
          </p:nvPr>
        </p:nvSpPr>
        <p:spPr>
          <a:xfrm>
            <a:off x="1522413" y="12700"/>
            <a:ext cx="9144001" cy="1371600"/>
          </a:xfrm>
          <a:prstGeom prst="rect">
            <a:avLst/>
          </a:prstGeom>
        </p:spPr>
        <p:txBody>
          <a:bodyPr/>
          <a:lstStyle>
            <a:lvl1pPr algn="ctr">
              <a:defRPr b="1"/>
            </a:lvl1pPr>
          </a:lstStyle>
          <a:p>
            <a:pPr/>
            <a:r>
              <a:t>Agenda</a:t>
            </a:r>
          </a:p>
        </p:txBody>
      </p:sp>
      <p:sp>
        <p:nvSpPr>
          <p:cNvPr id="117" name="Shape 117"/>
          <p:cNvSpPr/>
          <p:nvPr>
            <p:ph type="body" idx="1"/>
          </p:nvPr>
        </p:nvSpPr>
        <p:spPr>
          <a:xfrm>
            <a:off x="1522412" y="1417983"/>
            <a:ext cx="9134393" cy="5240490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/>
          <a:lstStyle/>
          <a:p>
            <a:pPr marL="164082" indent="-164082" defTabSz="660195">
              <a:spcBef>
                <a:spcPts val="1200"/>
              </a:spcBef>
              <a:buClr>
                <a:srgbClr val="030303"/>
              </a:buClr>
              <a:buFontTx/>
              <a:defRPr sz="1700">
                <a:solidFill>
                  <a:srgbClr val="030303"/>
                </a:solidFill>
              </a:defRPr>
            </a:pPr>
            <a:r>
              <a:t>Welcome</a:t>
            </a:r>
          </a:p>
          <a:p>
            <a:pPr marL="164082" indent="-164082" defTabSz="660195">
              <a:spcBef>
                <a:spcPts val="1200"/>
              </a:spcBef>
              <a:buClr>
                <a:srgbClr val="030303"/>
              </a:buClr>
              <a:buFontTx/>
              <a:defRPr sz="1700">
                <a:solidFill>
                  <a:srgbClr val="030303"/>
                </a:solidFill>
              </a:defRPr>
            </a:pPr>
            <a:r>
              <a:t>Tentative Course Calendar and Assignment </a:t>
            </a:r>
          </a:p>
          <a:p>
            <a:pPr marL="164082" indent="-164082" defTabSz="660195">
              <a:spcBef>
                <a:spcPts val="1200"/>
              </a:spcBef>
              <a:buClr>
                <a:srgbClr val="030303"/>
              </a:buClr>
              <a:buFontTx/>
              <a:defRPr sz="1700">
                <a:solidFill>
                  <a:srgbClr val="030303"/>
                </a:solidFill>
              </a:defRPr>
            </a:pPr>
            <a:r>
              <a:t>Moral Imperative Video and Discussion </a:t>
            </a:r>
          </a:p>
          <a:p>
            <a:pPr marL="164082" indent="-164082" defTabSz="660195">
              <a:spcBef>
                <a:spcPts val="1200"/>
              </a:spcBef>
              <a:buClr>
                <a:srgbClr val="030303"/>
              </a:buClr>
              <a:buFontTx/>
              <a:defRPr sz="1700">
                <a:solidFill>
                  <a:srgbClr val="030303"/>
                </a:solidFill>
              </a:defRPr>
            </a:pPr>
            <a:r>
              <a:t>Unpacking the Florida Principal Leadership Standards </a:t>
            </a:r>
          </a:p>
          <a:p>
            <a:pPr marL="164082" indent="-164082" defTabSz="660195">
              <a:spcBef>
                <a:spcPts val="1200"/>
              </a:spcBef>
              <a:buClr>
                <a:srgbClr val="030303"/>
              </a:buClr>
              <a:buFontTx/>
              <a:defRPr sz="1700">
                <a:solidFill>
                  <a:srgbClr val="030303"/>
                </a:solidFill>
              </a:defRPr>
            </a:pPr>
            <a:r>
              <a:t>Leadership Clock Buddies Activity</a:t>
            </a:r>
          </a:p>
          <a:p>
            <a:pPr marL="164082" indent="-164082" defTabSz="660195">
              <a:spcBef>
                <a:spcPts val="1200"/>
              </a:spcBef>
              <a:buClr>
                <a:srgbClr val="030303"/>
              </a:buClr>
              <a:buFontTx/>
              <a:defRPr sz="1700">
                <a:solidFill>
                  <a:srgbClr val="030303"/>
                </a:solidFill>
              </a:defRPr>
            </a:pPr>
            <a:r>
              <a:t>Berko, R., Wolvin, A., &amp; Wolvin, D. &amp; Aitken, J. (2012).  Listening.  </a:t>
            </a:r>
          </a:p>
          <a:p>
            <a:pPr lvl="2" marL="0" indent="330097" defTabSz="660195">
              <a:spcBef>
                <a:spcPts val="1200"/>
              </a:spcBef>
              <a:buSzTx/>
              <a:buNone/>
              <a:defRPr sz="1700">
                <a:solidFill>
                  <a:srgbClr val="030303"/>
                </a:solidFill>
              </a:defRPr>
            </a:pPr>
            <a:r>
              <a:t>  In K. Bowers &amp; M. Mashburn (Eds.), </a:t>
            </a:r>
            <a:r>
              <a:rPr i="1"/>
              <a:t>Communicating: A social, cultural and career focus   </a:t>
            </a:r>
            <a:endParaRPr i="1"/>
          </a:p>
          <a:p>
            <a:pPr lvl="2" marL="0" indent="330097" defTabSz="660195">
              <a:spcBef>
                <a:spcPts val="1200"/>
              </a:spcBef>
              <a:buSzTx/>
              <a:buNone/>
              <a:defRPr i="1" sz="1700">
                <a:solidFill>
                  <a:srgbClr val="030303"/>
                </a:solidFill>
              </a:defRPr>
            </a:pPr>
            <a:r>
              <a:t>  (12th ed.) </a:t>
            </a:r>
            <a:r>
              <a:rPr i="0"/>
              <a:t>(pp. 80-106). Boston, MA: Pearson. </a:t>
            </a:r>
          </a:p>
          <a:p>
            <a:pPr marL="164082" indent="-164082" defTabSz="660195">
              <a:spcBef>
                <a:spcPts val="1200"/>
              </a:spcBef>
              <a:buClr>
                <a:srgbClr val="030303"/>
              </a:buClr>
              <a:buFontTx/>
              <a:defRPr sz="1700">
                <a:solidFill>
                  <a:srgbClr val="030303"/>
                </a:solidFill>
              </a:defRPr>
            </a:pPr>
            <a:r>
              <a:t>Strike, K.A., Haller, E.J. &amp; Soltis, J.E. (2005). Equal educational opportunity. In K.A. Strike (Ed.), </a:t>
            </a:r>
          </a:p>
          <a:p>
            <a:pPr lvl="1" marL="0" indent="165048" defTabSz="660195">
              <a:spcBef>
                <a:spcPts val="1200"/>
              </a:spcBef>
              <a:buSzTx/>
              <a:buNone/>
              <a:defRPr sz="1700">
                <a:solidFill>
                  <a:srgbClr val="030303"/>
                </a:solidFill>
              </a:defRPr>
            </a:pPr>
            <a:r>
              <a:t>     </a:t>
            </a:r>
            <a:r>
              <a:rPr i="1"/>
              <a:t>The ethics of school administration (3rd ed.) </a:t>
            </a:r>
            <a:r>
              <a:t>(pp. 52-71). New York, NY: Teachers College.</a:t>
            </a:r>
          </a:p>
          <a:p>
            <a:pPr marL="164082" indent="-164082" defTabSz="660195">
              <a:spcBef>
                <a:spcPts val="1200"/>
              </a:spcBef>
              <a:buClr>
                <a:srgbClr val="030303"/>
              </a:buClr>
              <a:buFontTx/>
              <a:defRPr sz="1700">
                <a:solidFill>
                  <a:srgbClr val="030303"/>
                </a:solidFill>
              </a:defRPr>
            </a:pPr>
            <a:r>
              <a:t>In-Class Reflection and Weekly Reflections and Summary Paper </a:t>
            </a:r>
          </a:p>
          <a:p>
            <a:pPr marL="164082" indent="-164082" defTabSz="660195">
              <a:spcBef>
                <a:spcPts val="1200"/>
              </a:spcBef>
              <a:buClr>
                <a:srgbClr val="030303"/>
              </a:buClr>
              <a:buFontTx/>
              <a:defRPr sz="1700">
                <a:solidFill>
                  <a:srgbClr val="030303"/>
                </a:solidFill>
              </a:defRPr>
            </a:pPr>
            <a:r>
              <a:t>WCG Module: The Ethical Educator</a:t>
            </a:r>
          </a:p>
          <a:p>
            <a:pPr marL="164082" indent="-164082" defTabSz="660195">
              <a:spcBef>
                <a:spcPts val="1200"/>
              </a:spcBef>
              <a:buClr>
                <a:srgbClr val="030303"/>
              </a:buClr>
              <a:buFontTx/>
              <a:defRPr sz="1700">
                <a:solidFill>
                  <a:srgbClr val="030303"/>
                </a:solidFill>
              </a:defRPr>
            </a:pPr>
            <a:r>
              <a:t>Problem-based Learning using the Florida Principal Leadership Standards</a:t>
            </a:r>
          </a:p>
          <a:p>
            <a:pPr marL="164082" indent="-164082" defTabSz="660195">
              <a:spcBef>
                <a:spcPts val="1200"/>
              </a:spcBef>
              <a:buClr>
                <a:srgbClr val="030303"/>
              </a:buClr>
              <a:buFontTx/>
              <a:defRPr sz="1700">
                <a:solidFill>
                  <a:srgbClr val="030303"/>
                </a:solidFill>
              </a:defRPr>
            </a:pPr>
            <a:r>
              <a:t>Next Week: Ongoing readings and discussion</a:t>
            </a:r>
          </a:p>
        </p:txBody>
      </p:sp>
      <p:pic>
        <p:nvPicPr>
          <p:cNvPr id="118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85662" y="176401"/>
            <a:ext cx="2326599" cy="6609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38202" y="1530350"/>
            <a:ext cx="2326599" cy="125838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127000" dir="162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05340" y="3021522"/>
            <a:ext cx="1519620" cy="43168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58850" y="1122816"/>
            <a:ext cx="9283700" cy="4229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05340" y="3021522"/>
            <a:ext cx="1519620" cy="431689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66800" y="1403350"/>
            <a:ext cx="9271000" cy="4051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54340" y="3151295"/>
            <a:ext cx="1955142" cy="55541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6350" y="-6350"/>
            <a:ext cx="8254063" cy="6870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pasted-image.tif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10911" y="4292331"/>
            <a:ext cx="3147449" cy="2096685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pasted-image.tif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237035" y="4298577"/>
            <a:ext cx="3705230" cy="20841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/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/>
          <a:lstStyle>
            <a:lvl1pPr algn="ctr">
              <a:defRPr b="1"/>
            </a:lvl1pPr>
          </a:lstStyle>
          <a:p>
            <a:pPr/>
            <a:r>
              <a:t>In-Basket Activity </a:t>
            </a:r>
          </a:p>
        </p:txBody>
      </p:sp>
      <p:sp>
        <p:nvSpPr>
          <p:cNvPr id="219" name="Shape 219"/>
          <p:cNvSpPr/>
          <p:nvPr>
            <p:ph type="body" idx="1"/>
          </p:nvPr>
        </p:nvSpPr>
        <p:spPr>
          <a:xfrm>
            <a:off x="2043109" y="1904999"/>
            <a:ext cx="9134397" cy="4114802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  <a:defRPr i="1" sz="3300"/>
            </a:pPr>
            <a:r>
              <a:t>If you have a GREEN folder with your course syllabus, your role in the activity is an elementary School Principal. You can select ONE Assistant Principal with a RED or ORANGE folder. </a:t>
            </a:r>
            <a:endParaRPr>
              <a:solidFill>
                <a:srgbClr val="000000"/>
              </a:solidFill>
            </a:endParaRPr>
          </a:p>
          <a:p>
            <a:pPr marL="0" indent="0" algn="ctr">
              <a:buSzTx/>
              <a:buNone/>
              <a:defRPr i="1" sz="3300">
                <a:solidFill>
                  <a:srgbClr val="000000"/>
                </a:solidFill>
              </a:defRPr>
            </a:pPr>
          </a:p>
          <a:p>
            <a:pPr marL="0" indent="0" algn="ctr">
              <a:buSzTx/>
              <a:buNone/>
              <a:defRPr i="1" sz="3300"/>
            </a:pPr>
            <a:r>
              <a:t>If you have a BLUE folder, you are a middle or high School Principal.  You can select up to 3 Assistant Principals with a RED or ORANGE folder.  </a:t>
            </a:r>
          </a:p>
        </p:txBody>
      </p:sp>
      <p:pic>
        <p:nvPicPr>
          <p:cNvPr id="220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60162" y="214501"/>
            <a:ext cx="2326599" cy="66093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23" name="Group 223"/>
          <p:cNvGrpSpPr/>
          <p:nvPr/>
        </p:nvGrpSpPr>
        <p:grpSpPr>
          <a:xfrm>
            <a:off x="165096" y="1968500"/>
            <a:ext cx="1603117" cy="1270000"/>
            <a:chOff x="-1" y="0"/>
            <a:chExt cx="1603116" cy="1270000"/>
          </a:xfrm>
        </p:grpSpPr>
        <p:sp>
          <p:nvSpPr>
            <p:cNvPr id="221" name="Shape 221"/>
            <p:cNvSpPr/>
            <p:nvPr/>
          </p:nvSpPr>
          <p:spPr>
            <a:xfrm>
              <a:off x="-2" y="0"/>
              <a:ext cx="1603117" cy="1270000"/>
            </a:xfrm>
            <a:prstGeom prst="rect">
              <a:avLst/>
            </a:prstGeom>
            <a:solidFill>
              <a:schemeClr val="accent2"/>
            </a:solidFill>
            <a:ln w="12700" cap="flat">
              <a:solidFill>
                <a:srgbClr val="378627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Corbel"/>
                  <a:ea typeface="Corbel"/>
                  <a:cs typeface="Corbel"/>
                  <a:sym typeface="Corbel"/>
                </a:defRPr>
              </a:pPr>
            </a:p>
          </p:txBody>
        </p:sp>
        <p:sp>
          <p:nvSpPr>
            <p:cNvPr id="222" name="Shape 222"/>
            <p:cNvSpPr/>
            <p:nvPr/>
          </p:nvSpPr>
          <p:spPr>
            <a:xfrm>
              <a:off x="-2" y="380998"/>
              <a:ext cx="1603117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Corbel"/>
                  <a:ea typeface="Corbel"/>
                  <a:cs typeface="Corbel"/>
                  <a:sym typeface="Corbel"/>
                </a:defRPr>
              </a:lvl1pPr>
            </a:lstStyle>
            <a:p>
              <a:pPr/>
              <a:r>
                <a:t>ELEMENTARY  PRINCIPAL</a:t>
              </a:r>
            </a:p>
          </p:txBody>
        </p:sp>
      </p:grpSp>
      <p:grpSp>
        <p:nvGrpSpPr>
          <p:cNvPr id="226" name="Group 226"/>
          <p:cNvGrpSpPr/>
          <p:nvPr/>
        </p:nvGrpSpPr>
        <p:grpSpPr>
          <a:xfrm>
            <a:off x="165096" y="4622800"/>
            <a:ext cx="1603117" cy="1270000"/>
            <a:chOff x="-1" y="0"/>
            <a:chExt cx="1603116" cy="1270000"/>
          </a:xfrm>
        </p:grpSpPr>
        <p:sp>
          <p:nvSpPr>
            <p:cNvPr id="224" name="Shape 224"/>
            <p:cNvSpPr/>
            <p:nvPr/>
          </p:nvSpPr>
          <p:spPr>
            <a:xfrm>
              <a:off x="-2" y="0"/>
              <a:ext cx="1603117" cy="1270000"/>
            </a:xfrm>
            <a:prstGeom prst="rect">
              <a:avLst/>
            </a:prstGeom>
            <a:solidFill>
              <a:schemeClr val="accent1">
                <a:satOff val="-43001"/>
                <a:lumOff val="-13372"/>
              </a:schemeClr>
            </a:solidFill>
            <a:ln w="12700" cap="flat">
              <a:solidFill>
                <a:srgbClr val="378627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Corbel"/>
                  <a:ea typeface="Corbel"/>
                  <a:cs typeface="Corbel"/>
                  <a:sym typeface="Corbel"/>
                </a:defRPr>
              </a:pPr>
            </a:p>
          </p:txBody>
        </p:sp>
        <p:sp>
          <p:nvSpPr>
            <p:cNvPr id="225" name="Shape 225"/>
            <p:cNvSpPr/>
            <p:nvPr/>
          </p:nvSpPr>
          <p:spPr>
            <a:xfrm>
              <a:off x="-2" y="380999"/>
              <a:ext cx="1603117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Corbel"/>
                  <a:ea typeface="Corbel"/>
                  <a:cs typeface="Corbel"/>
                  <a:sym typeface="Corbel"/>
                </a:defRPr>
              </a:lvl1pPr>
            </a:lstStyle>
            <a:p>
              <a:pPr/>
              <a:r>
                <a:t>MIDDLE/HIGH  PRINCIPAL</a:t>
              </a:r>
            </a:p>
          </p:txBody>
        </p:sp>
      </p:grpSp>
      <p:pic>
        <p:nvPicPr>
          <p:cNvPr id="227" name="image7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8750" y="2646319"/>
            <a:ext cx="1615811" cy="115261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8" name="image7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8750" y="5406452"/>
            <a:ext cx="1615811" cy="11526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/>
          <p:nvPr>
            <p:ph type="title"/>
          </p:nvPr>
        </p:nvSpPr>
        <p:spPr>
          <a:xfrm>
            <a:off x="146008" y="-140835"/>
            <a:ext cx="9144001" cy="1371604"/>
          </a:xfrm>
          <a:prstGeom prst="rect">
            <a:avLst/>
          </a:prstGeom>
        </p:spPr>
        <p:txBody>
          <a:bodyPr/>
          <a:lstStyle>
            <a:lvl1pPr algn="ctr">
              <a:defRPr b="1"/>
            </a:lvl1pPr>
          </a:lstStyle>
          <a:p>
            <a:pPr/>
            <a:r>
              <a:t>In-Basket Activity </a:t>
            </a:r>
          </a:p>
        </p:txBody>
      </p:sp>
      <p:sp>
        <p:nvSpPr>
          <p:cNvPr id="231" name="Shape 231"/>
          <p:cNvSpPr/>
          <p:nvPr>
            <p:ph type="body" idx="1"/>
          </p:nvPr>
        </p:nvSpPr>
        <p:spPr>
          <a:xfrm>
            <a:off x="112712" y="1264639"/>
            <a:ext cx="9134393" cy="5472583"/>
          </a:xfrm>
          <a:prstGeom prst="rect">
            <a:avLst/>
          </a:prstGeom>
          <a:solidFill>
            <a:schemeClr val="accent5"/>
          </a:solidFill>
        </p:spPr>
        <p:txBody>
          <a:bodyPr lIns="0" tIns="0" rIns="0" bIns="0"/>
          <a:lstStyle/>
          <a:p>
            <a:pPr marL="0" indent="0" algn="ctr" defTabSz="336497">
              <a:spcBef>
                <a:spcPts val="600"/>
              </a:spcBef>
              <a:buSzTx/>
              <a:buNone/>
              <a:defRPr i="1" sz="2300"/>
            </a:pPr>
            <a:r>
              <a:t>Using the Code of Ethics of the Education Profession in Florida and the Florida Principal Leadership Standards, examine the assigned scenario. </a:t>
            </a:r>
            <a:endParaRPr>
              <a:solidFill>
                <a:srgbClr val="000000"/>
              </a:solidFill>
            </a:endParaRPr>
          </a:p>
          <a:p>
            <a:pPr marL="0" indent="0" algn="ctr" defTabSz="336497">
              <a:spcBef>
                <a:spcPts val="600"/>
              </a:spcBef>
              <a:buSzTx/>
              <a:buNone/>
              <a:defRPr i="1" sz="2300">
                <a:solidFill>
                  <a:srgbClr val="000000"/>
                </a:solidFill>
              </a:defRPr>
            </a:pPr>
          </a:p>
          <a:p>
            <a:pPr marL="0" indent="0" defTabSz="336497">
              <a:spcBef>
                <a:spcPts val="600"/>
              </a:spcBef>
              <a:buSzTx/>
              <a:buNone/>
              <a:defRPr i="1" sz="2300"/>
            </a:pPr>
            <a:r>
              <a:t>1. What possible issues/concerns might this scenario raise?</a:t>
            </a:r>
          </a:p>
          <a:p>
            <a:pPr marL="0" indent="0" defTabSz="336497">
              <a:spcBef>
                <a:spcPts val="600"/>
              </a:spcBef>
              <a:buSzTx/>
              <a:buNone/>
              <a:defRPr i="1" sz="2300"/>
            </a:pPr>
            <a:endParaRPr>
              <a:solidFill>
                <a:srgbClr val="000000"/>
              </a:solidFill>
            </a:endParaRPr>
          </a:p>
          <a:p>
            <a:pPr marL="0" indent="0" defTabSz="336497">
              <a:spcBef>
                <a:spcPts val="600"/>
              </a:spcBef>
              <a:buSzTx/>
              <a:buNone/>
              <a:defRPr i="1" sz="2300"/>
            </a:pPr>
            <a:r>
              <a:t>2. How could this situation become a violation of the law, the “Code” or other school/district policies?</a:t>
            </a:r>
          </a:p>
          <a:p>
            <a:pPr marL="0" indent="0" defTabSz="336497">
              <a:spcBef>
                <a:spcPts val="600"/>
              </a:spcBef>
              <a:buSzTx/>
              <a:buNone/>
              <a:defRPr i="1" sz="2300"/>
            </a:pPr>
            <a:endParaRPr>
              <a:solidFill>
                <a:srgbClr val="000000"/>
              </a:solidFill>
            </a:endParaRPr>
          </a:p>
          <a:p>
            <a:pPr marL="0" indent="0" defTabSz="336497">
              <a:spcBef>
                <a:spcPts val="600"/>
              </a:spcBef>
              <a:buSzTx/>
              <a:buNone/>
              <a:defRPr i="1" sz="2300"/>
            </a:pPr>
            <a:r>
              <a:t>3. In this situation, what are some potential negative consequences for the teacher/administrator, for the students and the school community?</a:t>
            </a:r>
          </a:p>
          <a:p>
            <a:pPr marL="0" indent="0" defTabSz="336497">
              <a:spcBef>
                <a:spcPts val="600"/>
              </a:spcBef>
              <a:buSzTx/>
              <a:buNone/>
              <a:defRPr i="1" sz="2300"/>
            </a:pPr>
            <a:endParaRPr>
              <a:solidFill>
                <a:srgbClr val="000000"/>
              </a:solidFill>
            </a:endParaRPr>
          </a:p>
          <a:p>
            <a:pPr marL="0" indent="0" defTabSz="336497">
              <a:spcBef>
                <a:spcPts val="600"/>
              </a:spcBef>
              <a:buSzTx/>
              <a:buNone/>
              <a:defRPr i="1" sz="2300"/>
            </a:pPr>
            <a:r>
              <a:t>4. What responses/actions will result in a more positive outcome and/or what proactive measures might be considered?</a:t>
            </a:r>
            <a:endParaRPr>
              <a:solidFill>
                <a:srgbClr val="000000"/>
              </a:solidFill>
            </a:endParaRPr>
          </a:p>
          <a:p>
            <a:pPr marL="0" indent="0" algn="ctr" defTabSz="336497">
              <a:spcBef>
                <a:spcPts val="600"/>
              </a:spcBef>
              <a:buSzTx/>
              <a:buNone/>
              <a:defRPr i="1" sz="2300">
                <a:solidFill>
                  <a:srgbClr val="000000"/>
                </a:solidFill>
              </a:defRPr>
            </a:pPr>
          </a:p>
          <a:p>
            <a:pPr marL="0" indent="0" algn="ctr" defTabSz="336497">
              <a:spcBef>
                <a:spcPts val="600"/>
              </a:spcBef>
              <a:buSzTx/>
              <a:buNone/>
              <a:defRPr i="1" sz="2300"/>
            </a:pPr>
            <a:r>
              <a:t>Principals, be ready to share out in 10 minutes!</a:t>
            </a:r>
          </a:p>
        </p:txBody>
      </p:sp>
      <p:pic>
        <p:nvPicPr>
          <p:cNvPr id="232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60162" y="214501"/>
            <a:ext cx="2326599" cy="660932"/>
          </a:xfrm>
          <a:prstGeom prst="rect">
            <a:avLst/>
          </a:prstGeom>
          <a:ln w="12700">
            <a:miter lim="400000"/>
          </a:ln>
        </p:spPr>
      </p:pic>
      <p:pic>
        <p:nvPicPr>
          <p:cNvPr id="233" name="image8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255245" y="2834719"/>
            <a:ext cx="2976238" cy="22321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/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/>
          <a:lstStyle>
            <a:lvl1pPr algn="ctr">
              <a:defRPr b="1"/>
            </a:lvl1pPr>
          </a:lstStyle>
          <a:p>
            <a:pPr/>
            <a:r>
              <a:t>Wrap Up</a:t>
            </a:r>
          </a:p>
        </p:txBody>
      </p:sp>
      <p:sp>
        <p:nvSpPr>
          <p:cNvPr id="236" name="Shape 236"/>
          <p:cNvSpPr/>
          <p:nvPr>
            <p:ph type="body" idx="1"/>
          </p:nvPr>
        </p:nvSpPr>
        <p:spPr>
          <a:xfrm>
            <a:off x="587126" y="1904999"/>
            <a:ext cx="10069680" cy="4114802"/>
          </a:xfrm>
          <a:prstGeom prst="rect">
            <a:avLst/>
          </a:prstGeom>
        </p:spPr>
        <p:txBody>
          <a:bodyPr/>
          <a:lstStyle/>
          <a:p>
            <a:pPr marL="1112082" indent="-1112082">
              <a:buClr>
                <a:srgbClr val="FFFFFF"/>
              </a:buClr>
              <a:buFontTx/>
              <a:defRPr i="1" sz="3300"/>
            </a:pPr>
            <a:r>
              <a:t>Review </a:t>
            </a:r>
            <a:endParaRPr>
              <a:solidFill>
                <a:srgbClr val="000000"/>
              </a:solidFill>
            </a:endParaRPr>
          </a:p>
          <a:p>
            <a:pPr marL="1112082" indent="-1112082">
              <a:buClr>
                <a:srgbClr val="FFFFFF"/>
              </a:buClr>
              <a:buFontTx/>
              <a:defRPr i="1" sz="3300"/>
            </a:pPr>
            <a:r>
              <a:t>Next week Assignments: </a:t>
            </a:r>
            <a:endParaRPr>
              <a:solidFill>
                <a:srgbClr val="000000"/>
              </a:solidFill>
            </a:endParaRPr>
          </a:p>
          <a:p>
            <a:pPr lvl="3" marL="2255083" indent="-1112082">
              <a:buClr>
                <a:srgbClr val="FFFFFF"/>
              </a:buClr>
              <a:buFontTx/>
              <a:defRPr i="1" sz="3300"/>
            </a:pPr>
            <a:r>
              <a:t>In-Class Reflection </a:t>
            </a:r>
            <a:endParaRPr>
              <a:solidFill>
                <a:srgbClr val="000000"/>
              </a:solidFill>
            </a:endParaRPr>
          </a:p>
          <a:p>
            <a:pPr lvl="3" marL="2255083" indent="-1112082">
              <a:buClr>
                <a:srgbClr val="FFFFFF"/>
              </a:buClr>
              <a:buFontTx/>
              <a:defRPr i="1" sz="3300"/>
            </a:pPr>
            <a:r>
              <a:t>Weekly Reflections and Summary Paper </a:t>
            </a:r>
            <a:endParaRPr>
              <a:solidFill>
                <a:srgbClr val="000000"/>
              </a:solidFill>
            </a:endParaRPr>
          </a:p>
          <a:p>
            <a:pPr lvl="3" marL="2255083" indent="-1112082">
              <a:buClr>
                <a:srgbClr val="FFFFFF"/>
              </a:buClr>
              <a:buFontTx/>
              <a:defRPr i="1" sz="3300"/>
            </a:pPr>
            <a:r>
              <a:t>Readings - BWW Chapter 5, Ethics Chapter 5</a:t>
            </a:r>
          </a:p>
          <a:p>
            <a:pPr lvl="3" marL="2255083" indent="-1112082">
              <a:buClr>
                <a:srgbClr val="FFFFFF"/>
              </a:buClr>
              <a:buFontTx/>
              <a:defRPr i="1" sz="3300"/>
            </a:pPr>
            <a:r>
              <a:t>Preparation for Scenario/Role Play Presentation</a:t>
            </a:r>
          </a:p>
        </p:txBody>
      </p:sp>
      <p:pic>
        <p:nvPicPr>
          <p:cNvPr id="237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60162" y="214501"/>
            <a:ext cx="2326599" cy="6609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/>
          <p:nvPr>
            <p:ph type="title"/>
          </p:nvPr>
        </p:nvSpPr>
        <p:spPr>
          <a:xfrm>
            <a:off x="922270" y="-889000"/>
            <a:ext cx="9144002" cy="1371600"/>
          </a:xfrm>
          <a:prstGeom prst="rect">
            <a:avLst/>
          </a:prstGeom>
        </p:spPr>
        <p:txBody>
          <a:bodyPr/>
          <a:lstStyle>
            <a:lvl1pPr algn="ctr">
              <a:defRPr b="1" spc="80" sz="2900"/>
            </a:lvl1pPr>
          </a:lstStyle>
          <a:p>
            <a:pPr/>
            <a:r>
              <a:t>References</a:t>
            </a:r>
          </a:p>
        </p:txBody>
      </p:sp>
      <p:sp>
        <p:nvSpPr>
          <p:cNvPr id="240" name="Shape 240"/>
          <p:cNvSpPr/>
          <p:nvPr>
            <p:ph type="body" idx="1"/>
          </p:nvPr>
        </p:nvSpPr>
        <p:spPr>
          <a:xfrm>
            <a:off x="331737" y="476298"/>
            <a:ext cx="10476327" cy="6601572"/>
          </a:xfrm>
          <a:prstGeom prst="rect">
            <a:avLst/>
          </a:prstGeom>
        </p:spPr>
        <p:txBody>
          <a:bodyPr/>
          <a:lstStyle/>
          <a:p>
            <a:pPr marL="0" indent="0" defTabSz="245059">
              <a:lnSpc>
                <a:spcPct val="200000"/>
              </a:lnSpc>
              <a:spcBef>
                <a:spcPts val="400"/>
              </a:spcBef>
              <a:buSzTx/>
              <a:buNone/>
              <a:defRPr sz="1600"/>
            </a:pPr>
            <a:r>
              <a:t>A</a:t>
            </a:r>
            <a:r>
              <a:rPr sz="1440"/>
              <a:t>PA (2010). </a:t>
            </a:r>
            <a:r>
              <a:rPr i="1" sz="1440"/>
              <a:t>Publication manual of the American Psychological Association </a:t>
            </a:r>
            <a:r>
              <a:rPr sz="1440"/>
              <a:t>(6th ed.). Washington, DC: American Psychological </a:t>
            </a:r>
            <a:r>
              <a:t>Association. </a:t>
            </a:r>
          </a:p>
          <a:p>
            <a:pPr marL="0" indent="0" defTabSz="245059">
              <a:lnSpc>
                <a:spcPct val="200000"/>
              </a:lnSpc>
              <a:spcBef>
                <a:spcPts val="400"/>
              </a:spcBef>
              <a:buSzTx/>
              <a:buNone/>
              <a:defRPr sz="1440"/>
            </a:pPr>
            <a:r>
              <a:t>Berko, R., Wolvin, A., &amp; Wolvin, D. &amp; Aitken, J. (2012).  Listening.  In K. Bowers &amp; M. Mashburn (Eds.), </a:t>
            </a:r>
          </a:p>
          <a:p>
            <a:pPr lvl="1" marL="0" indent="278129" defTabSz="245059">
              <a:lnSpc>
                <a:spcPct val="200000"/>
              </a:lnSpc>
              <a:spcBef>
                <a:spcPts val="400"/>
              </a:spcBef>
              <a:buSzTx/>
              <a:buNone/>
              <a:defRPr sz="1440"/>
            </a:pPr>
            <a:r>
              <a:rPr i="1"/>
              <a:t>Communicating: A social, cultural and career focus (12th ed.) </a:t>
            </a:r>
            <a:r>
              <a:t>(pp. 80-106). Boston, MA: Pearson. </a:t>
            </a:r>
          </a:p>
          <a:p>
            <a:pPr marL="0" indent="0" defTabSz="245059">
              <a:lnSpc>
                <a:spcPct val="200000"/>
              </a:lnSpc>
              <a:spcBef>
                <a:spcPts val="400"/>
              </a:spcBef>
              <a:buSzTx/>
              <a:buNone/>
              <a:defRPr sz="1440"/>
            </a:pPr>
            <a:r>
              <a:t>Florida School Leaders. (2016, January). </a:t>
            </a:r>
            <a:r>
              <a:rPr i="1"/>
              <a:t>The William Cecil Golden school leadership development program. </a:t>
            </a:r>
            <a:r>
              <a:t>Retrieved from the </a:t>
            </a:r>
          </a:p>
          <a:p>
            <a:pPr lvl="1" marL="0" indent="278129" defTabSz="245059">
              <a:lnSpc>
                <a:spcPct val="200000"/>
              </a:lnSpc>
              <a:spcBef>
                <a:spcPts val="400"/>
              </a:spcBef>
              <a:buSzTx/>
              <a:buNone/>
              <a:defRPr sz="1440"/>
            </a:pPr>
            <a:r>
              <a:t>Florida Department of Education website </a:t>
            </a:r>
            <a:r>
              <a:rPr>
                <a:solidFill>
                  <a:srgbClr val="F9FFF6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https://www.floridaschoolleaders.org/</a:t>
            </a:r>
          </a:p>
          <a:p>
            <a:pPr marL="0" indent="0" defTabSz="245059">
              <a:lnSpc>
                <a:spcPct val="200000"/>
              </a:lnSpc>
              <a:spcBef>
                <a:spcPts val="400"/>
              </a:spcBef>
              <a:buSzTx/>
              <a:buNone/>
              <a:defRPr sz="1440"/>
            </a:pPr>
            <a:r>
              <a:t>Marra, A. (2015). Schools may settle harassment complaint with Wellington counselor. </a:t>
            </a:r>
            <a:r>
              <a:rPr i="1"/>
              <a:t>Palm Beach Post. </a:t>
            </a:r>
            <a:r>
              <a:t>Retrieved from                                </a:t>
            </a:r>
          </a:p>
          <a:p>
            <a:pPr lvl="1" marL="0" indent="259587" defTabSz="245059">
              <a:lnSpc>
                <a:spcPct val="200000"/>
              </a:lnSpc>
              <a:spcBef>
                <a:spcPts val="400"/>
              </a:spcBef>
              <a:buSzTx/>
              <a:buNone/>
              <a:defRPr sz="1440"/>
            </a:pPr>
            <a:r>
              <a:t>http://www.palmbeachpost.com/news/news/schools-may-settle-sex-harassment-complaint-with-w/nnKgm/</a:t>
            </a:r>
          </a:p>
          <a:p>
            <a:pPr marL="0" indent="0" defTabSz="245059">
              <a:lnSpc>
                <a:spcPct val="200000"/>
              </a:lnSpc>
              <a:spcBef>
                <a:spcPts val="400"/>
              </a:spcBef>
              <a:buSzTx/>
              <a:buNone/>
              <a:defRPr sz="1440"/>
            </a:pPr>
            <a:r>
              <a:t>Palm Beach County School Board. (2015). BoardDocs: Release of all claims. </a:t>
            </a:r>
            <a:r>
              <a:rPr i="1"/>
              <a:t>Palm Beach County School District. </a:t>
            </a:r>
            <a:r>
              <a:t>Retrieved from                                </a:t>
            </a:r>
          </a:p>
          <a:p>
            <a:pPr lvl="1" marL="0" indent="259587" defTabSz="245059">
              <a:lnSpc>
                <a:spcPct val="200000"/>
              </a:lnSpc>
              <a:spcBef>
                <a:spcPts val="400"/>
              </a:spcBef>
              <a:buSzTx/>
              <a:buNone/>
              <a:defRPr sz="1440"/>
            </a:pPr>
            <a:r>
              <a:t>http://www.boarddocs.com/fl/palmbeach/Board.nsf/files/9ZD29U7488EA/$file/LD1%20Mazzocco%20Release.pdf</a:t>
            </a:r>
          </a:p>
          <a:p>
            <a:pPr marL="0" indent="0" defTabSz="245059">
              <a:lnSpc>
                <a:spcPct val="200000"/>
              </a:lnSpc>
              <a:spcBef>
                <a:spcPts val="400"/>
              </a:spcBef>
              <a:buSzTx/>
              <a:buNone/>
              <a:defRPr sz="1440"/>
            </a:pPr>
            <a:r>
              <a:t>Schultz, J. (2013). School board asked to approve $75K settlement stemming from sex harassment claims against RPB principal.  </a:t>
            </a:r>
          </a:p>
          <a:p>
            <a:pPr lvl="1" marL="0" indent="259587" defTabSz="245059">
              <a:lnSpc>
                <a:spcPct val="200000"/>
              </a:lnSpc>
              <a:spcBef>
                <a:spcPts val="400"/>
              </a:spcBef>
              <a:buSzTx/>
              <a:buNone/>
              <a:defRPr sz="1440"/>
            </a:pPr>
            <a:r>
              <a:rPr i="1"/>
              <a:t>Palm Beach Post. </a:t>
            </a:r>
            <a:r>
              <a:t>Retrieved from http://www.palmbeachpost.com/news/news/local-education/school-board-asked-to-approve-75k-settlement-stemm/nbChF/ </a:t>
            </a:r>
          </a:p>
          <a:p>
            <a:pPr marL="0" indent="0" defTabSz="245059">
              <a:lnSpc>
                <a:spcPct val="200000"/>
              </a:lnSpc>
              <a:spcBef>
                <a:spcPts val="400"/>
              </a:spcBef>
              <a:buSzTx/>
              <a:buNone/>
              <a:defRPr sz="1440"/>
            </a:pPr>
            <a:r>
              <a:t>Strike, K.A., Haller, E.J. &amp; Soltis, J.E. (2005). Equal educational opportunity. In K.A. Strike (Ed.), </a:t>
            </a:r>
            <a:r>
              <a:rPr i="1"/>
              <a:t>The ethics of school administration </a:t>
            </a:r>
            <a:r>
              <a:t>(3rd </a:t>
            </a:r>
          </a:p>
          <a:p>
            <a:pPr lvl="1" marL="0" indent="278129" defTabSz="245059">
              <a:lnSpc>
                <a:spcPct val="200000"/>
              </a:lnSpc>
              <a:spcBef>
                <a:spcPts val="400"/>
              </a:spcBef>
              <a:buSzTx/>
              <a:buNone/>
              <a:defRPr sz="1440"/>
            </a:pPr>
            <a:r>
              <a:t>ed.) (pp. 52-71). New York, NY: Teachers College.</a:t>
            </a:r>
          </a:p>
          <a:p>
            <a:pPr marL="0" indent="0" defTabSz="245059">
              <a:lnSpc>
                <a:spcPct val="200000"/>
              </a:lnSpc>
              <a:spcBef>
                <a:spcPts val="400"/>
              </a:spcBef>
              <a:buSzTx/>
              <a:buNone/>
              <a:defRPr sz="1440"/>
            </a:pPr>
          </a:p>
          <a:p>
            <a:pPr marL="0" indent="0" defTabSz="245059">
              <a:spcBef>
                <a:spcPts val="400"/>
              </a:spcBef>
              <a:buSzTx/>
              <a:buNone/>
              <a:defRPr sz="1600"/>
            </a:pPr>
          </a:p>
          <a:p>
            <a:pPr lvl="1" marL="0" indent="185420" defTabSz="245059">
              <a:spcBef>
                <a:spcPts val="400"/>
              </a:spcBef>
              <a:buSzTx/>
              <a:buNone/>
              <a:defRPr sz="1600"/>
            </a:pPr>
          </a:p>
          <a:p>
            <a:pPr lvl="1" marL="0" indent="185420" defTabSz="245059">
              <a:spcBef>
                <a:spcPts val="400"/>
              </a:spcBef>
              <a:buSzTx/>
              <a:buNone/>
              <a:defRPr sz="1600"/>
            </a:pPr>
          </a:p>
          <a:p>
            <a:pPr lvl="1" marL="0" indent="185420" defTabSz="245059">
              <a:spcBef>
                <a:spcPts val="400"/>
              </a:spcBef>
              <a:buSzTx/>
              <a:buNone/>
              <a:defRPr sz="1600"/>
            </a:pPr>
          </a:p>
          <a:p>
            <a:pPr lvl="1" marL="0" indent="185420" defTabSz="245059">
              <a:spcBef>
                <a:spcPts val="400"/>
              </a:spcBef>
              <a:buSzTx/>
              <a:buNone/>
              <a:defRPr sz="1600"/>
            </a:pPr>
          </a:p>
          <a:p>
            <a:pPr lvl="1" marL="0" indent="185420" defTabSz="245059">
              <a:spcBef>
                <a:spcPts val="400"/>
              </a:spcBef>
              <a:buSzTx/>
              <a:buNone/>
              <a:defRPr sz="1600"/>
            </a:pPr>
          </a:p>
          <a:p>
            <a:pPr lvl="1" marL="0" indent="185420" defTabSz="245059">
              <a:spcBef>
                <a:spcPts val="400"/>
              </a:spcBef>
              <a:buSzTx/>
              <a:buNone/>
              <a:defRPr sz="1600"/>
            </a:pPr>
          </a:p>
          <a:p>
            <a:pPr lvl="1" marL="0" indent="185420" defTabSz="245059">
              <a:spcBef>
                <a:spcPts val="400"/>
              </a:spcBef>
              <a:buSzTx/>
              <a:buNone/>
              <a:defRPr sz="800"/>
            </a:pPr>
          </a:p>
        </p:txBody>
      </p:sp>
      <p:pic>
        <p:nvPicPr>
          <p:cNvPr id="241" name="image3.png" descr="http://neo-cdn.stretchinternet.com/fdxVvj/header/barry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448700" y="74801"/>
            <a:ext cx="1590560" cy="4518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07289" y="2222500"/>
            <a:ext cx="4406901" cy="4394200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Shape 122"/>
          <p:cNvSpPr/>
          <p:nvPr>
            <p:ph type="title"/>
          </p:nvPr>
        </p:nvSpPr>
        <p:spPr>
          <a:xfrm>
            <a:off x="4751437" y="2514164"/>
            <a:ext cx="9144005" cy="1371604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b="1" spc="77" sz="2800"/>
            </a:lvl1pPr>
          </a:lstStyle>
          <a:p>
            <a:pPr/>
            <a:r>
              <a:t>Tentative Course </a:t>
            </a:r>
            <a:endParaRPr spc="0"/>
          </a:p>
        </p:txBody>
      </p:sp>
      <p:pic>
        <p:nvPicPr>
          <p:cNvPr id="123" name="image3.png" descr="http://neo-cdn.stretchinternet.com/fdxVvj/header/barry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60140" y="1001901"/>
            <a:ext cx="2326599" cy="6609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image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736" y="0"/>
            <a:ext cx="6617152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Shape 125"/>
          <p:cNvSpPr/>
          <p:nvPr/>
        </p:nvSpPr>
        <p:spPr>
          <a:xfrm>
            <a:off x="114820" y="2044700"/>
            <a:ext cx="6352184" cy="533698"/>
          </a:xfrm>
          <a:prstGeom prst="rect">
            <a:avLst/>
          </a:prstGeom>
          <a:solidFill>
            <a:schemeClr val="accent3">
              <a:satOff val="-2251"/>
              <a:lumOff val="25294"/>
              <a:alpha val="54388"/>
            </a:schemeClr>
          </a:solidFill>
          <a:ln w="25400">
            <a:solidFill>
              <a:srgbClr val="378627">
                <a:alpha val="54388"/>
              </a:srgbClr>
            </a:solidFill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6" name="Shape 126"/>
          <p:cNvSpPr/>
          <p:nvPr/>
        </p:nvSpPr>
        <p:spPr>
          <a:xfrm>
            <a:off x="114820" y="419100"/>
            <a:ext cx="6352184" cy="1616373"/>
          </a:xfrm>
          <a:prstGeom prst="rect">
            <a:avLst/>
          </a:prstGeom>
          <a:solidFill>
            <a:schemeClr val="accent2">
              <a:lumOff val="-9333"/>
              <a:alpha val="54388"/>
            </a:schemeClr>
          </a:solidFill>
          <a:ln w="25400">
            <a:solidFill>
              <a:srgbClr val="378627">
                <a:alpha val="54388"/>
              </a:srgbClr>
            </a:solidFill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274885" y="3048236"/>
            <a:ext cx="1510376" cy="42906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image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4416" y="-90034"/>
            <a:ext cx="9376268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image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76250" y="6504620"/>
            <a:ext cx="9372600" cy="376464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Shape 131"/>
          <p:cNvSpPr/>
          <p:nvPr/>
        </p:nvSpPr>
        <p:spPr>
          <a:xfrm>
            <a:off x="474910" y="2989164"/>
            <a:ext cx="9375280" cy="2600227"/>
          </a:xfrm>
          <a:prstGeom prst="rect">
            <a:avLst/>
          </a:prstGeom>
          <a:solidFill>
            <a:schemeClr val="accent3">
              <a:satOff val="-2251"/>
              <a:lumOff val="25294"/>
              <a:alpha val="54388"/>
            </a:schemeClr>
          </a:solidFill>
          <a:ln w="25400">
            <a:solidFill>
              <a:srgbClr val="378627">
                <a:alpha val="54388"/>
              </a:srgbClr>
            </a:solidFill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2" name="Shape 132"/>
          <p:cNvSpPr/>
          <p:nvPr/>
        </p:nvSpPr>
        <p:spPr>
          <a:xfrm>
            <a:off x="487115" y="6478321"/>
            <a:ext cx="9350869" cy="403662"/>
          </a:xfrm>
          <a:prstGeom prst="rect">
            <a:avLst/>
          </a:prstGeom>
          <a:solidFill>
            <a:schemeClr val="accent2">
              <a:lumOff val="-9333"/>
              <a:alpha val="54388"/>
            </a:schemeClr>
          </a:solidFill>
          <a:ln w="25400">
            <a:solidFill>
              <a:srgbClr val="378627">
                <a:alpha val="54388"/>
              </a:srgbClr>
            </a:solidFill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title"/>
          </p:nvPr>
        </p:nvSpPr>
        <p:spPr>
          <a:xfrm>
            <a:off x="1928813" y="-63500"/>
            <a:ext cx="9144001" cy="13716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b="1"/>
            </a:lvl1pPr>
          </a:lstStyle>
          <a:p>
            <a:pPr/>
            <a:r>
              <a:t>Consider the ethical implications </a:t>
            </a:r>
          </a:p>
        </p:txBody>
      </p:sp>
      <p:sp>
        <p:nvSpPr>
          <p:cNvPr id="135" name="Shape 135"/>
          <p:cNvSpPr/>
          <p:nvPr>
            <p:ph type="body" sz="half" idx="1"/>
          </p:nvPr>
        </p:nvSpPr>
        <p:spPr>
          <a:xfrm>
            <a:off x="6237495" y="1407498"/>
            <a:ext cx="4384299" cy="5281309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/>
          <a:lstStyle/>
          <a:p>
            <a:pPr marL="427787" indent="-427787">
              <a:buClr>
                <a:srgbClr val="040200"/>
              </a:buClr>
              <a:buFontTx/>
              <a:defRPr b="1">
                <a:solidFill>
                  <a:srgbClr val="040200"/>
                </a:solidFill>
              </a:defRPr>
            </a:pPr>
            <a:r>
              <a:t>School Board Asked to Approve $75K Settlement Stemming From Sex Harassment Claims Against RPB Principal </a:t>
            </a:r>
          </a:p>
          <a:p>
            <a:pPr marL="427787" indent="-427787">
              <a:buClr>
                <a:srgbClr val="040200"/>
              </a:buClr>
              <a:buFontTx/>
              <a:defRPr>
                <a:solidFill>
                  <a:srgbClr val="040200"/>
                </a:solidFill>
              </a:defRPr>
            </a:pPr>
            <a:r>
              <a:t>October 1, 2013</a:t>
            </a:r>
          </a:p>
          <a:p>
            <a:pPr marL="427787" indent="-427787">
              <a:buClr>
                <a:srgbClr val="040200"/>
              </a:buClr>
              <a:buFontTx/>
              <a:defRPr>
                <a:solidFill>
                  <a:srgbClr val="040200"/>
                </a:solidFill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http://www.palmbeachpost.com/news/news/local-education/school-board-asked-to-approve-75k-settlement-stemm/nbChF/</a:t>
            </a:r>
          </a:p>
        </p:txBody>
      </p:sp>
      <p:pic>
        <p:nvPicPr>
          <p:cNvPr id="136" name="image3.png" descr="http://neo-cdn.stretchinternet.com/fdxVvj/header/barry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585662" y="176401"/>
            <a:ext cx="2326599" cy="6609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PX117_5A41_9_515623a[1]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75335" y="1413848"/>
            <a:ext cx="3951456" cy="5268609"/>
          </a:xfrm>
          <a:prstGeom prst="rect">
            <a:avLst/>
          </a:prstGeom>
          <a:ln w="12700">
            <a:solidFill>
              <a:srgbClr val="DDDDDD"/>
            </a:solidFill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type="title"/>
          </p:nvPr>
        </p:nvSpPr>
        <p:spPr>
          <a:xfrm>
            <a:off x="1522413" y="495300"/>
            <a:ext cx="9144001" cy="13716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b="1"/>
            </a:lvl1pPr>
          </a:lstStyle>
          <a:p>
            <a:pPr/>
            <a:r>
              <a:t>Unpacking the Florida Principal Leadership Standards</a:t>
            </a:r>
          </a:p>
        </p:txBody>
      </p:sp>
      <p:sp>
        <p:nvSpPr>
          <p:cNvPr id="140" name="Shape 140"/>
          <p:cNvSpPr/>
          <p:nvPr>
            <p:ph type="body" idx="1"/>
          </p:nvPr>
        </p:nvSpPr>
        <p:spPr>
          <a:xfrm>
            <a:off x="1522412" y="1904999"/>
            <a:ext cx="9134393" cy="4114802"/>
          </a:xfrm>
          <a:prstGeom prst="rect">
            <a:avLst/>
          </a:prstGeom>
          <a:solidFill>
            <a:schemeClr val="accent2"/>
          </a:solidFill>
          <a:ln>
            <a:solidFill>
              <a:srgbClr val="378627"/>
            </a:solidFill>
            <a:miter lim="800000"/>
          </a:ln>
        </p:spPr>
        <p:txBody>
          <a:bodyPr lIns="0" tIns="0" rIns="0" bIns="0"/>
          <a:lstStyle/>
          <a:p>
            <a:pPr marL="0" indent="0" defTabSz="896202">
              <a:lnSpc>
                <a:spcPct val="100000"/>
              </a:lnSpc>
              <a:spcBef>
                <a:spcPts val="0"/>
              </a:spcBef>
              <a:buSzTx/>
              <a:buNone/>
              <a:defRPr sz="2376"/>
            </a:pPr>
            <a:r>
              <a:t>The State of FL Principal Leadership Standards addressed: </a:t>
            </a:r>
          </a:p>
          <a:p>
            <a:pPr marL="0" indent="0" defTabSz="896202">
              <a:lnSpc>
                <a:spcPct val="100000"/>
              </a:lnSpc>
              <a:spcBef>
                <a:spcPts val="0"/>
              </a:spcBef>
              <a:buSzTx/>
              <a:buNone/>
              <a:defRPr sz="2376"/>
            </a:pPr>
          </a:p>
          <a:p>
            <a:pPr lvl="1" marL="0" indent="448100" defTabSz="896202">
              <a:lnSpc>
                <a:spcPct val="100000"/>
              </a:lnSpc>
              <a:spcBef>
                <a:spcPts val="0"/>
              </a:spcBef>
              <a:buSzTx/>
              <a:buNone/>
              <a:defRPr b="1" sz="2376"/>
            </a:pPr>
            <a:r>
              <a:t>Domain 1: Student Achievement </a:t>
            </a:r>
            <a:endParaRPr sz="1782">
              <a:solidFill>
                <a:srgbClr val="000000"/>
              </a:solidFill>
            </a:endParaRPr>
          </a:p>
          <a:p>
            <a:pPr lvl="6" marL="0" indent="1901035" defTabSz="896202">
              <a:lnSpc>
                <a:spcPct val="100000"/>
              </a:lnSpc>
              <a:spcBef>
                <a:spcPts val="0"/>
              </a:spcBef>
              <a:buSzTx/>
              <a:buNone/>
              <a:defRPr b="1" sz="2376"/>
            </a:pPr>
            <a:r>
              <a:rPr u="sng"/>
              <a:t>Standard 1: Student Learning Results</a:t>
            </a:r>
            <a:r>
              <a:t> </a:t>
            </a:r>
            <a:endParaRPr sz="1782" u="sng">
              <a:solidFill>
                <a:srgbClr val="000000"/>
              </a:solidFill>
            </a:endParaRPr>
          </a:p>
          <a:p>
            <a:pPr lvl="6" marL="0" indent="1901035" defTabSz="896202">
              <a:lnSpc>
                <a:spcPct val="100000"/>
              </a:lnSpc>
              <a:spcBef>
                <a:spcPts val="0"/>
              </a:spcBef>
              <a:buSzTx/>
              <a:buNone/>
              <a:defRPr i="1" sz="2376"/>
            </a:pPr>
            <a:r>
              <a:t>Effective school leaders achieve results on the school’s</a:t>
            </a:r>
          </a:p>
          <a:p>
            <a:pPr lvl="6" marL="0" indent="1901035" defTabSz="896202">
              <a:lnSpc>
                <a:spcPct val="100000"/>
              </a:lnSpc>
              <a:spcBef>
                <a:spcPts val="0"/>
              </a:spcBef>
              <a:buSzTx/>
              <a:buNone/>
              <a:defRPr i="1" sz="2376"/>
            </a:pPr>
            <a:r>
              <a:t>student learning goals. </a:t>
            </a:r>
            <a:endParaRPr sz="1782">
              <a:solidFill>
                <a:srgbClr val="000000"/>
              </a:solidFill>
            </a:endParaRPr>
          </a:p>
          <a:p>
            <a:pPr lvl="5" marL="0" indent="2240506" defTabSz="896202">
              <a:lnSpc>
                <a:spcPct val="100000"/>
              </a:lnSpc>
              <a:spcBef>
                <a:spcPts val="0"/>
              </a:spcBef>
              <a:buSzTx/>
              <a:buNone/>
              <a:defRPr i="1" sz="1782">
                <a:solidFill>
                  <a:srgbClr val="000000"/>
                </a:solidFill>
              </a:defRPr>
            </a:pPr>
          </a:p>
          <a:p>
            <a:pPr lvl="1" marL="0" indent="448100" defTabSz="896202">
              <a:lnSpc>
                <a:spcPct val="100000"/>
              </a:lnSpc>
              <a:spcBef>
                <a:spcPts val="0"/>
              </a:spcBef>
              <a:buSzTx/>
              <a:buNone/>
              <a:defRPr b="1" sz="2376"/>
            </a:pPr>
            <a:r>
              <a:t>Domain 4: Professional and Ethical Behaviors</a:t>
            </a:r>
            <a:endParaRPr sz="1782">
              <a:solidFill>
                <a:srgbClr val="000000"/>
              </a:solidFill>
            </a:endParaRPr>
          </a:p>
          <a:p>
            <a:pPr lvl="6" marL="0" indent="1901035" defTabSz="896202">
              <a:lnSpc>
                <a:spcPct val="100000"/>
              </a:lnSpc>
              <a:spcBef>
                <a:spcPts val="0"/>
              </a:spcBef>
              <a:buSzTx/>
              <a:buNone/>
              <a:defRPr b="1" sz="2376" u="sng"/>
            </a:pPr>
            <a:r>
              <a:t>Standard 10: Professional and Ethical Behaviors</a:t>
            </a:r>
            <a:endParaRPr sz="1782">
              <a:solidFill>
                <a:srgbClr val="000000"/>
              </a:solidFill>
            </a:endParaRPr>
          </a:p>
          <a:p>
            <a:pPr lvl="6" marL="0" indent="1901035" defTabSz="896202">
              <a:lnSpc>
                <a:spcPct val="100000"/>
              </a:lnSpc>
              <a:spcBef>
                <a:spcPts val="0"/>
              </a:spcBef>
              <a:buSzTx/>
              <a:buNone/>
              <a:defRPr sz="2376"/>
            </a:pPr>
            <a:r>
              <a:t>Effective school leaders demonstrate personal and </a:t>
            </a:r>
          </a:p>
          <a:p>
            <a:pPr lvl="6" marL="0" indent="1901035" defTabSz="896202">
              <a:lnSpc>
                <a:spcPct val="100000"/>
              </a:lnSpc>
              <a:spcBef>
                <a:spcPts val="0"/>
              </a:spcBef>
              <a:buSzTx/>
              <a:buNone/>
              <a:defRPr sz="2376"/>
            </a:pPr>
            <a:r>
              <a:t>professional behaviors consistent with quality practices in </a:t>
            </a:r>
          </a:p>
          <a:p>
            <a:pPr lvl="6" marL="0" indent="1901035" defTabSz="896202">
              <a:lnSpc>
                <a:spcPct val="100000"/>
              </a:lnSpc>
              <a:spcBef>
                <a:spcPts val="0"/>
              </a:spcBef>
              <a:buSzTx/>
              <a:buNone/>
              <a:defRPr sz="2376"/>
            </a:pPr>
            <a:r>
              <a:t>education and as a community leader. </a:t>
            </a:r>
          </a:p>
        </p:txBody>
      </p:sp>
      <p:pic>
        <p:nvPicPr>
          <p:cNvPr id="141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85662" y="176401"/>
            <a:ext cx="2326599" cy="6609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386617" y="1473200"/>
            <a:ext cx="2538684" cy="186515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127000" dir="162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type="title"/>
          </p:nvPr>
        </p:nvSpPr>
        <p:spPr>
          <a:xfrm>
            <a:off x="1522413" y="-330200"/>
            <a:ext cx="9144001" cy="13716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b="1"/>
            </a:lvl1pPr>
          </a:lstStyle>
          <a:p>
            <a:pPr/>
            <a:r>
              <a:t>Leadership Clock Buddies</a:t>
            </a:r>
          </a:p>
        </p:txBody>
      </p:sp>
      <p:pic>
        <p:nvPicPr>
          <p:cNvPr id="145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85662" y="176401"/>
            <a:ext cx="2326599" cy="660932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Shape 146"/>
          <p:cNvSpPr/>
          <p:nvPr>
            <p:ph type="body" sz="half" idx="1"/>
          </p:nvPr>
        </p:nvSpPr>
        <p:spPr>
          <a:xfrm>
            <a:off x="6432053" y="1351507"/>
            <a:ext cx="5591194" cy="4758648"/>
          </a:xfrm>
          <a:prstGeom prst="rect">
            <a:avLst/>
          </a:prstGeom>
          <a:solidFill>
            <a:schemeClr val="accent1">
              <a:satOff val="-43001"/>
              <a:lumOff val="-13372"/>
            </a:schemeClr>
          </a:solidFill>
          <a:ln>
            <a:solidFill>
              <a:srgbClr val="378627"/>
            </a:solidFill>
            <a:miter lim="800000"/>
          </a:ln>
        </p:spPr>
        <p:txBody>
          <a:bodyPr lIns="0" tIns="0" rIns="0" bIns="0"/>
          <a:lstStyle/>
          <a:p>
            <a:pPr marL="0" indent="0" algn="ctr" defTabSz="905255">
              <a:lnSpc>
                <a:spcPct val="100000"/>
              </a:lnSpc>
              <a:spcBef>
                <a:spcPts val="0"/>
              </a:spcBef>
              <a:buSzTx/>
              <a:buNone/>
              <a:defRPr b="1" sz="2200" u="sng"/>
            </a:pPr>
            <a:r>
              <a:t>Purpose:</a:t>
            </a:r>
            <a:r>
              <a:rPr u="none"/>
              <a:t>  </a:t>
            </a:r>
            <a:endParaRPr>
              <a:solidFill>
                <a:srgbClr val="000000"/>
              </a:solidFill>
            </a:endParaRPr>
          </a:p>
          <a:p>
            <a:pPr marL="0" indent="0" defTabSz="905255">
              <a:lnSpc>
                <a:spcPct val="100000"/>
              </a:lnSpc>
              <a:spcBef>
                <a:spcPts val="0"/>
              </a:spcBef>
              <a:buSzTx/>
              <a:buNone/>
              <a:defRPr sz="2200"/>
            </a:pPr>
            <a:r>
              <a:t>To support collaborative educational leadership researcher pairs for effective leadership communication. </a:t>
            </a:r>
            <a:endParaRPr>
              <a:solidFill>
                <a:srgbClr val="000000"/>
              </a:solidFill>
            </a:endParaRPr>
          </a:p>
          <a:p>
            <a:pPr marL="0" indent="0" defTabSz="905255">
              <a:lnSpc>
                <a:spcPct val="100000"/>
              </a:lnSpc>
              <a:spcBef>
                <a:spcPts val="0"/>
              </a:spcBef>
              <a:buSzTx/>
              <a:buNone/>
              <a:defRPr sz="2200">
                <a:solidFill>
                  <a:srgbClr val="000000"/>
                </a:solidFill>
              </a:defRPr>
            </a:pPr>
          </a:p>
          <a:p>
            <a:pPr marL="0" indent="0" algn="ctr" defTabSz="905255">
              <a:lnSpc>
                <a:spcPct val="100000"/>
              </a:lnSpc>
              <a:spcBef>
                <a:spcPts val="0"/>
              </a:spcBef>
              <a:buSzTx/>
              <a:buNone/>
              <a:defRPr b="1" sz="2200" u="sng"/>
            </a:pPr>
            <a:r>
              <a:t>Instructions:</a:t>
            </a:r>
            <a:r>
              <a:rPr u="none"/>
              <a:t> </a:t>
            </a:r>
            <a:endParaRPr>
              <a:solidFill>
                <a:srgbClr val="000000"/>
              </a:solidFill>
            </a:endParaRPr>
          </a:p>
          <a:p>
            <a:pPr marL="454715" indent="-454715" defTabSz="905255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  <a:buAutoNum type="arabicPeriod" startAt="1"/>
              <a:defRPr sz="2200"/>
            </a:pPr>
            <a:r>
              <a:t>Book an appointment with 12 different educational leadership researchers (one for each hour of the leadership clock). </a:t>
            </a:r>
            <a:endParaRPr>
              <a:solidFill>
                <a:srgbClr val="000000"/>
              </a:solidFill>
            </a:endParaRPr>
          </a:p>
          <a:p>
            <a:pPr marL="454715" indent="-454715" defTabSz="905255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  <a:buAutoNum type="arabicPeriod" startAt="1"/>
              <a:defRPr sz="2200"/>
            </a:pPr>
            <a:r>
              <a:t>Ensure that you both record the appointment on the leadership clocks. </a:t>
            </a:r>
            <a:endParaRPr>
              <a:solidFill>
                <a:srgbClr val="000000"/>
              </a:solidFill>
            </a:endParaRPr>
          </a:p>
          <a:p>
            <a:pPr marL="454715" indent="-454715" defTabSz="905255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  <a:buAutoNum type="arabicPeriod" startAt="1"/>
              <a:defRPr sz="2200"/>
            </a:pPr>
            <a:r>
              <a:t>Book the appointment if there is a vacant slot at the hour for both of your leadership clocks. </a:t>
            </a:r>
          </a:p>
        </p:txBody>
      </p:sp>
      <p:pic>
        <p:nvPicPr>
          <p:cNvPr id="147" name="image3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82967" y="1353750"/>
            <a:ext cx="5187251" cy="475416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0" name="Group 150"/>
          <p:cNvGrpSpPr/>
          <p:nvPr/>
        </p:nvGrpSpPr>
        <p:grpSpPr>
          <a:xfrm>
            <a:off x="2785976" y="3276599"/>
            <a:ext cx="1781233" cy="883065"/>
            <a:chOff x="0" y="0"/>
            <a:chExt cx="1781231" cy="883064"/>
          </a:xfrm>
        </p:grpSpPr>
        <p:sp>
          <p:nvSpPr>
            <p:cNvPr id="148" name="Shape 148"/>
            <p:cNvSpPr/>
            <p:nvPr/>
          </p:nvSpPr>
          <p:spPr>
            <a:xfrm>
              <a:off x="-1" y="-1"/>
              <a:ext cx="1781233" cy="883065"/>
            </a:xfrm>
            <a:prstGeom prst="roundRect">
              <a:avLst>
                <a:gd name="adj" fmla="val 21573"/>
              </a:avLst>
            </a:prstGeom>
            <a:gradFill flip="none" rotWithShape="1">
              <a:gsLst>
                <a:gs pos="0">
                  <a:srgbClr val="C79FE7"/>
                </a:gs>
                <a:gs pos="50000">
                  <a:srgbClr val="BE90E3"/>
                </a:gs>
                <a:gs pos="100000">
                  <a:srgbClr val="B77CE3"/>
                </a:gs>
              </a:gsLst>
              <a:lin ang="5400000" scaled="0"/>
            </a:gradFill>
            <a:ln w="6350" cap="flat">
              <a:solidFill>
                <a:schemeClr val="accent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700">
                  <a:latin typeface="Corbel"/>
                  <a:ea typeface="Corbel"/>
                  <a:cs typeface="Corbel"/>
                  <a:sym typeface="Corbel"/>
                </a:defRPr>
              </a:pPr>
            </a:p>
          </p:txBody>
        </p:sp>
        <p:sp>
          <p:nvSpPr>
            <p:cNvPr id="149" name="Shape 149"/>
            <p:cNvSpPr/>
            <p:nvPr/>
          </p:nvSpPr>
          <p:spPr>
            <a:xfrm>
              <a:off x="55795" y="79580"/>
              <a:ext cx="1669639" cy="723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algn="ctr">
                <a:defRPr sz="1700" u="sng">
                  <a:latin typeface="Corbel"/>
                  <a:ea typeface="Corbel"/>
                  <a:cs typeface="Corbel"/>
                  <a:sym typeface="Corbel"/>
                </a:defRPr>
              </a:pPr>
              <a:r>
                <a:t>Terrence’s</a:t>
              </a:r>
              <a:r>
                <a:rPr u="none"/>
                <a:t> Leadership Clock EDU 615</a:t>
              </a:r>
            </a:p>
          </p:txBody>
        </p:sp>
      </p:grpSp>
      <p:grpSp>
        <p:nvGrpSpPr>
          <p:cNvPr id="153" name="Group 153"/>
          <p:cNvGrpSpPr/>
          <p:nvPr/>
        </p:nvGrpSpPr>
        <p:grpSpPr>
          <a:xfrm>
            <a:off x="3132896" y="5059293"/>
            <a:ext cx="1087394" cy="496825"/>
            <a:chOff x="0" y="0"/>
            <a:chExt cx="1087393" cy="496824"/>
          </a:xfrm>
        </p:grpSpPr>
        <p:sp>
          <p:nvSpPr>
            <p:cNvPr id="151" name="Shape 151"/>
            <p:cNvSpPr/>
            <p:nvPr/>
          </p:nvSpPr>
          <p:spPr>
            <a:xfrm>
              <a:off x="0" y="-1"/>
              <a:ext cx="1087394" cy="496826"/>
            </a:xfrm>
            <a:prstGeom prst="roundRect">
              <a:avLst>
                <a:gd name="adj" fmla="val 38344"/>
              </a:avLst>
            </a:prstGeom>
            <a:gradFill flip="none" rotWithShape="1">
              <a:gsLst>
                <a:gs pos="0">
                  <a:srgbClr val="C79FE7"/>
                </a:gs>
                <a:gs pos="50000">
                  <a:srgbClr val="BE90E3"/>
                </a:gs>
                <a:gs pos="100000">
                  <a:srgbClr val="B77CE3"/>
                </a:gs>
              </a:gsLst>
              <a:lin ang="5400000" scaled="0"/>
            </a:gradFill>
            <a:ln w="6350" cap="flat">
              <a:solidFill>
                <a:schemeClr val="accent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Corbel"/>
                  <a:ea typeface="Corbel"/>
                  <a:cs typeface="Corbel"/>
                  <a:sym typeface="Corbel"/>
                </a:defRPr>
              </a:pPr>
            </a:p>
          </p:txBody>
        </p:sp>
        <p:sp>
          <p:nvSpPr>
            <p:cNvPr id="152" name="Shape 152"/>
            <p:cNvSpPr/>
            <p:nvPr/>
          </p:nvSpPr>
          <p:spPr>
            <a:xfrm>
              <a:off x="55796" y="127760"/>
              <a:ext cx="975801" cy="241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700">
                  <a:latin typeface="Corbel"/>
                  <a:ea typeface="Corbel"/>
                  <a:cs typeface="Corbel"/>
                  <a:sym typeface="Corbel"/>
                </a:defRPr>
              </a:lvl1pPr>
            </a:lstStyle>
            <a:p>
              <a:pPr/>
              <a:r>
                <a:t>Barbara</a:t>
              </a:r>
            </a:p>
          </p:txBody>
        </p:sp>
      </p:grpSp>
      <p:grpSp>
        <p:nvGrpSpPr>
          <p:cNvPr id="156" name="Group 156"/>
          <p:cNvGrpSpPr/>
          <p:nvPr/>
        </p:nvGrpSpPr>
        <p:grpSpPr>
          <a:xfrm>
            <a:off x="1126297" y="2176394"/>
            <a:ext cx="1087394" cy="496825"/>
            <a:chOff x="0" y="0"/>
            <a:chExt cx="1087393" cy="496824"/>
          </a:xfrm>
        </p:grpSpPr>
        <p:sp>
          <p:nvSpPr>
            <p:cNvPr id="154" name="Shape 154"/>
            <p:cNvSpPr/>
            <p:nvPr/>
          </p:nvSpPr>
          <p:spPr>
            <a:xfrm>
              <a:off x="0" y="-1"/>
              <a:ext cx="1087394" cy="496826"/>
            </a:xfrm>
            <a:prstGeom prst="roundRect">
              <a:avLst>
                <a:gd name="adj" fmla="val 38344"/>
              </a:avLst>
            </a:prstGeom>
            <a:gradFill flip="none" rotWithShape="1">
              <a:gsLst>
                <a:gs pos="0">
                  <a:srgbClr val="C79FE7"/>
                </a:gs>
                <a:gs pos="50000">
                  <a:srgbClr val="BE90E3"/>
                </a:gs>
                <a:gs pos="100000">
                  <a:srgbClr val="B77CE3"/>
                </a:gs>
              </a:gsLst>
              <a:lin ang="5400000" scaled="0"/>
            </a:gradFill>
            <a:ln w="6350" cap="flat">
              <a:solidFill>
                <a:schemeClr val="accent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Corbel"/>
                  <a:ea typeface="Corbel"/>
                  <a:cs typeface="Corbel"/>
                  <a:sym typeface="Corbel"/>
                </a:defRPr>
              </a:pPr>
            </a:p>
          </p:txBody>
        </p:sp>
        <p:sp>
          <p:nvSpPr>
            <p:cNvPr id="155" name="Shape 155"/>
            <p:cNvSpPr/>
            <p:nvPr/>
          </p:nvSpPr>
          <p:spPr>
            <a:xfrm>
              <a:off x="55796" y="127760"/>
              <a:ext cx="975801" cy="241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700">
                  <a:latin typeface="Corbel"/>
                  <a:ea typeface="Corbel"/>
                  <a:cs typeface="Corbel"/>
                  <a:sym typeface="Corbel"/>
                </a:defRPr>
              </a:lvl1pPr>
            </a:lstStyle>
            <a:p>
              <a:pPr/>
              <a:r>
                <a:t>Jennifer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0" grpId="1"/>
      <p:bldP build="whole" bldLvl="1" animBg="1" rev="0" advAuto="0" spid="156" grpId="3"/>
      <p:bldP build="whole" bldLvl="1" animBg="1" rev="0" advAuto="0" spid="153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type="title"/>
          </p:nvPr>
        </p:nvSpPr>
        <p:spPr>
          <a:xfrm>
            <a:off x="595313" y="355600"/>
            <a:ext cx="9144001" cy="1371600"/>
          </a:xfrm>
          <a:prstGeom prst="rect">
            <a:avLst/>
          </a:prstGeom>
        </p:spPr>
        <p:txBody>
          <a:bodyPr/>
          <a:lstStyle>
            <a:lvl1pPr algn="ctr">
              <a:defRPr b="1"/>
            </a:lvl1pPr>
          </a:lstStyle>
          <a:p>
            <a:pPr/>
            <a:r>
              <a:t>Chapter 4:                                               Listening </a:t>
            </a:r>
          </a:p>
        </p:txBody>
      </p:sp>
      <p:sp>
        <p:nvSpPr>
          <p:cNvPr id="159" name="Shape 159"/>
          <p:cNvSpPr/>
          <p:nvPr>
            <p:ph type="body" idx="1"/>
          </p:nvPr>
        </p:nvSpPr>
        <p:spPr>
          <a:xfrm>
            <a:off x="68956" y="1817040"/>
            <a:ext cx="10120515" cy="4857078"/>
          </a:xfrm>
          <a:prstGeom prst="rect">
            <a:avLst/>
          </a:prstGeom>
          <a:solidFill>
            <a:schemeClr val="accent2"/>
          </a:solidFill>
          <a:ln>
            <a:solidFill>
              <a:srgbClr val="378627"/>
            </a:solidFill>
            <a:miter lim="800000"/>
          </a:ln>
        </p:spPr>
        <p:txBody>
          <a:bodyPr lIns="0" tIns="0" rIns="0" bIns="0"/>
          <a:lstStyle/>
          <a:p>
            <a:pPr marL="644693" indent="-644693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  <a:buAutoNum type="arabicPeriod" startAt="1"/>
              <a:defRPr sz="3400"/>
            </a:pPr>
            <a:r>
              <a:t>Explain the importance of listening in daily communication. </a:t>
            </a:r>
          </a:p>
          <a:p>
            <a:pPr marL="644693" indent="-644693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  <a:buAutoNum type="arabicPeriod" startAt="1"/>
              <a:defRPr sz="3400"/>
            </a:pPr>
            <a:r>
              <a:t>Contrast hearing and listening. </a:t>
            </a:r>
          </a:p>
          <a:p>
            <a:pPr marL="644693" indent="-644693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  <a:buAutoNum type="arabicPeriod" startAt="1"/>
              <a:defRPr sz="3400"/>
            </a:pPr>
            <a:r>
              <a:t>Define and identify the roles of reception, perception, attention, the assignment of meaning, and response as they relate to the listening process. </a:t>
            </a:r>
          </a:p>
          <a:p>
            <a:pPr marL="644693" indent="-644693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  <a:buAutoNum type="arabicPeriod" startAt="1"/>
              <a:defRPr sz="3400"/>
            </a:pPr>
            <a:r>
              <a:t>List and explain some of the listening influencers. </a:t>
            </a:r>
          </a:p>
          <a:p>
            <a:pPr marL="644693" indent="-644693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  <a:buAutoNum type="arabicPeriod" startAt="1"/>
              <a:defRPr sz="3400"/>
            </a:pPr>
            <a:r>
              <a:t>Describe discriminative, comprehensive, therapeutic, critical, and appreciative listening.      </a:t>
            </a:r>
          </a:p>
        </p:txBody>
      </p:sp>
      <p:pic>
        <p:nvPicPr>
          <p:cNvPr id="160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60162" y="214501"/>
            <a:ext cx="2326599" cy="6609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image4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86953" y="948654"/>
            <a:ext cx="2187649" cy="273667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127000" dir="162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type="title"/>
          </p:nvPr>
        </p:nvSpPr>
        <p:spPr>
          <a:xfrm>
            <a:off x="595313" y="355600"/>
            <a:ext cx="9144001" cy="1371600"/>
          </a:xfrm>
          <a:prstGeom prst="rect">
            <a:avLst/>
          </a:prstGeom>
        </p:spPr>
        <p:txBody>
          <a:bodyPr/>
          <a:lstStyle>
            <a:lvl1pPr algn="ctr">
              <a:defRPr b="1"/>
            </a:lvl1pPr>
          </a:lstStyle>
          <a:p>
            <a:pPr/>
            <a:r>
              <a:t>Chapter 4:                                               Listening </a:t>
            </a:r>
          </a:p>
        </p:txBody>
      </p:sp>
      <p:sp>
        <p:nvSpPr>
          <p:cNvPr id="164" name="Shape 164"/>
          <p:cNvSpPr/>
          <p:nvPr>
            <p:ph type="body" idx="1"/>
          </p:nvPr>
        </p:nvSpPr>
        <p:spPr>
          <a:xfrm>
            <a:off x="68956" y="1817040"/>
            <a:ext cx="10120515" cy="4857078"/>
          </a:xfrm>
          <a:prstGeom prst="rect">
            <a:avLst/>
          </a:prstGeom>
          <a:solidFill>
            <a:schemeClr val="accent2"/>
          </a:solidFill>
          <a:ln>
            <a:solidFill>
              <a:srgbClr val="378627"/>
            </a:solidFill>
            <a:miter lim="800000"/>
          </a:ln>
        </p:spPr>
        <p:txBody>
          <a:bodyPr lIns="0" tIns="0" rIns="0" bIns="0"/>
          <a:lstStyle/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3400"/>
            </a:pPr>
            <a:r>
              <a:t>6. Explain strategies for how to listen to the media.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3400"/>
            </a:pPr>
            <a:r>
              <a:t>7. Identify and explain some of the techniques available for improving personal listening.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3400"/>
            </a:pPr>
            <a:r>
              <a:t>8. Discuss the causes of listening apprehension and approaches to dealing with it.   </a:t>
            </a:r>
          </a:p>
        </p:txBody>
      </p:sp>
      <p:pic>
        <p:nvPicPr>
          <p:cNvPr id="165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60162" y="214501"/>
            <a:ext cx="2326599" cy="6609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image4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86953" y="948654"/>
            <a:ext cx="2187649" cy="273667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127000" dir="16200000">
              <a:srgbClr val="000000">
                <a:alpha val="70000"/>
              </a:srgbClr>
            </a:outerShdw>
          </a:effectLst>
        </p:spPr>
      </p:pic>
      <p:sp>
        <p:nvSpPr>
          <p:cNvPr id="167" name="Shape 167"/>
          <p:cNvSpPr/>
          <p:nvPr>
            <p:ph type="sldNum" sz="quarter" idx="4294967295"/>
          </p:nvPr>
        </p:nvSpPr>
        <p:spPr>
          <a:xfrm>
            <a:off x="10498778" y="6423342"/>
            <a:ext cx="167637" cy="2311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