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AFF"/>
          </a:solidFill>
        </a:fill>
      </a:tcStyle>
    </a:wholeTbl>
    <a:band2H>
      <a:tcTxStyle b="def" i="def"/>
      <a:tcStyle>
        <a:tcBdr/>
        <a:fill>
          <a:solidFill>
            <a:srgbClr val="E9F5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3CA"/>
          </a:solidFill>
        </a:fill>
      </a:tcStyle>
    </a:wholeTbl>
    <a:band2H>
      <a:tcTxStyle b="def" i="def"/>
      <a:tcStyle>
        <a:tcBdr/>
        <a:fill>
          <a:solidFill>
            <a:srgbClr val="FE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CCEB"/>
          </a:solidFill>
        </a:fill>
      </a:tcStyle>
    </a:wholeTbl>
    <a:band2H>
      <a:tcTxStyle b="def" i="def"/>
      <a:tcStyle>
        <a:tcBdr/>
        <a:fill>
          <a:solidFill>
            <a:srgbClr val="F8E7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65212" y="0"/>
            <a:ext cx="8229604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065212" y="4800600"/>
            <a:ext cx="8229601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8497363" y="6240782"/>
            <a:ext cx="231137" cy="2311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9142410" y="0"/>
            <a:ext cx="1524006" cy="6019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1522412" y="381000"/>
            <a:ext cx="7391401" cy="6477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059614" y="0"/>
            <a:ext cx="8692399" cy="533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1065212" y="5410200"/>
            <a:ext cx="8687335" cy="144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1504781" y="1905000"/>
            <a:ext cx="4419599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1522411" y="1752600"/>
            <a:ext cx="4416553" cy="1066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951414" y="685800"/>
            <a:ext cx="6400802" cy="6172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065212" y="4648200"/>
            <a:ext cx="3581402" cy="220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800"/>
            </a:lvl1pPr>
            <a:lvl2pPr marL="0" indent="0">
              <a:spcBef>
                <a:spcPts val="1200"/>
              </a:spcBef>
              <a:buClrTx/>
              <a:buSzTx/>
              <a:buFontTx/>
              <a:buNone/>
              <a:defRPr sz="1800"/>
            </a:lvl2pPr>
            <a:lvl3pPr marL="0" indent="0">
              <a:spcBef>
                <a:spcPts val="1200"/>
              </a:spcBef>
              <a:buClrTx/>
              <a:buSzTx/>
              <a:buFontTx/>
              <a:buNone/>
              <a:defRPr sz="1800"/>
            </a:lvl3pPr>
            <a:lvl4pPr marL="0" indent="0">
              <a:spcBef>
                <a:spcPts val="1200"/>
              </a:spcBef>
              <a:buClrTx/>
              <a:buSzTx/>
              <a:buFontTx/>
              <a:buNone/>
              <a:defRPr sz="1800"/>
            </a:lvl4pPr>
            <a:lvl5pPr marL="0" indent="0">
              <a:spcBef>
                <a:spcPts val="12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824780" y="0"/>
            <a:ext cx="9743441" cy="18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797994" y="2438400"/>
            <a:ext cx="4770227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23838" marR="0" indent="-223838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509905" marR="0" indent="-278129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755650" marR="0" indent="-2921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944562" marR="0" indent="-26193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1116807" marR="0" indent="-2595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1293874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1467611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1641348" marR="0" indent="-260604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1815083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un-sentinel.com/local/palm-beach/fl-principal-plagiarism-follow-20150722-story.html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7.png"/><Relationship Id="rId4" Type="http://schemas.openxmlformats.org/officeDocument/2006/relationships/image" Target="../media/image8.tif"/><Relationship Id="rId5" Type="http://schemas.openxmlformats.org/officeDocument/2006/relationships/image" Target="../media/image9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1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ticles.sun-sentinel.com/2011-01-04/news/fl-priscilla-maloney-principal-arrest20110104_1_theft-charges-plumosa-school-maloney-case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owardpalmbeach.com/news/delores-brown-arrested-charged-with-stealing-25-000-of-elementary-school-furniture-for-her-funeral-home-6453384" TargetMode="External"/><Relationship Id="rId3" Type="http://schemas.openxmlformats.org/officeDocument/2006/relationships/image" Target="../media/image3.png"/><Relationship Id="rId4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ctrTitle"/>
          </p:nvPr>
        </p:nvSpPr>
        <p:spPr>
          <a:xfrm>
            <a:off x="608014" y="1828800"/>
            <a:ext cx="9601198" cy="2895600"/>
          </a:xfrm>
          <a:prstGeom prst="rect">
            <a:avLst/>
          </a:prstGeom>
        </p:spPr>
        <p:txBody>
          <a:bodyPr/>
          <a:lstStyle/>
          <a:p>
            <a:pPr>
              <a:defRPr spc="0" sz="4000"/>
            </a:pPr>
            <a:r>
              <a:t>EDU 615 </a:t>
            </a:r>
            <a:endParaRPr spc="60">
              <a:solidFill>
                <a:srgbClr val="000000"/>
              </a:solidFill>
            </a:endParaRPr>
          </a:p>
          <a:p>
            <a:pPr>
              <a:defRPr spc="0" sz="4000"/>
            </a:pPr>
            <a:r>
              <a:t>Ethics and Communication for Leaders</a:t>
            </a:r>
            <a:endParaRPr spc="60">
              <a:solidFill>
                <a:srgbClr val="000000"/>
              </a:solidFill>
            </a:endParaRPr>
          </a:p>
          <a:p>
            <a:pPr>
              <a:defRPr spc="60" sz="4000">
                <a:solidFill>
                  <a:srgbClr val="000000"/>
                </a:solidFill>
              </a:defRPr>
            </a:pPr>
          </a:p>
          <a:p>
            <a:pPr>
              <a:defRPr i="1" spc="0" sz="4000"/>
            </a:pPr>
            <a:r>
              <a:t>Week #6: Thursday, February 18, 2016</a:t>
            </a:r>
          </a:p>
        </p:txBody>
      </p:sp>
      <p:sp>
        <p:nvSpPr>
          <p:cNvPr id="110" name="Shape 110"/>
          <p:cNvSpPr/>
          <p:nvPr>
            <p:ph type="subTitle" sz="quarter" idx="1"/>
          </p:nvPr>
        </p:nvSpPr>
        <p:spPr>
          <a:xfrm>
            <a:off x="684212" y="4914900"/>
            <a:ext cx="8229601" cy="1219200"/>
          </a:xfrm>
          <a:prstGeom prst="rect">
            <a:avLst/>
          </a:prstGeom>
        </p:spPr>
        <p:txBody>
          <a:bodyPr/>
          <a:lstStyle/>
          <a:p>
            <a:pPr/>
            <a:r>
              <a:t>Terrence narinesingh, ed.s.</a:t>
            </a:r>
          </a:p>
          <a:p>
            <a:pPr/>
            <a:r>
              <a:t>adjunct professor</a:t>
            </a:r>
          </a:p>
          <a:p>
            <a:pPr/>
            <a:r>
              <a:t>Adrian Dominican school of education </a:t>
            </a:r>
          </a:p>
          <a:p>
            <a:pPr/>
            <a:r>
              <a:t>educational leadership </a:t>
            </a:r>
          </a:p>
        </p:txBody>
      </p:sp>
      <p:grpSp>
        <p:nvGrpSpPr>
          <p:cNvPr id="113" name="Group 113" descr="https://www.scoutrfp.com/wp-content/uploads/2015/07/Barry-University-logo.jpg"/>
          <p:cNvGrpSpPr/>
          <p:nvPr/>
        </p:nvGrpSpPr>
        <p:grpSpPr>
          <a:xfrm>
            <a:off x="4002762" y="-18603"/>
            <a:ext cx="4635849" cy="1647837"/>
            <a:chOff x="0" y="-1"/>
            <a:chExt cx="4635848" cy="1647835"/>
          </a:xfrm>
        </p:grpSpPr>
        <p:pic>
          <p:nvPicPr>
            <p:cNvPr id="111" name="image4.jpeg" descr="https://www.scoutrfp.com/wp-content/uploads/2015/07/Barry-University-log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4229447" cy="12033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2"/>
              <a:ext cx="4635849" cy="16478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4" name="image1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2299" y="4076700"/>
            <a:ext cx="3860805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595313" y="3556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Chapter 5:                                               The self and perception 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68956" y="1817040"/>
            <a:ext cx="10120515" cy="4857079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1"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400"/>
            </a:pPr>
            <a:r>
              <a:t>6. Define and explain the causes, results, effects, and aids </a:t>
            </a:r>
          </a:p>
          <a:p>
            <a:pPr lvl="2" marL="0" indent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400"/>
            </a:pPr>
            <a:r>
              <a:t> for communication apprehension.    </a:t>
            </a:r>
          </a:p>
          <a:p>
            <a:pPr lvl="1"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400"/>
            </a:pPr>
            <a:r>
              <a:t>7. Evaluate how culture has an effect on self-</a:t>
            </a:r>
          </a:p>
          <a:p>
            <a:pPr lvl="2" marL="0" indent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400"/>
            </a:pPr>
            <a:r>
              <a:t> communication and the development of </a:t>
            </a:r>
          </a:p>
          <a:p>
            <a:pPr lvl="2" marL="0" indent="457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400"/>
            </a:pPr>
            <a:r>
              <a:t> self-perception.    </a:t>
            </a:r>
          </a:p>
          <a:p>
            <a:pPr lvl="1"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400"/>
            </a:pPr>
            <a:r>
              <a:t>8. Explain the role of perception on communication.   </a:t>
            </a:r>
          </a:p>
          <a:p>
            <a:pPr lvl="1" marL="0" indent="2286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400"/>
            </a:pPr>
          </a:p>
        </p:txBody>
      </p:sp>
      <p:pic>
        <p:nvPicPr>
          <p:cNvPr id="17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0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5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3" y="948654"/>
            <a:ext cx="2187650" cy="2736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912813" y="3810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>
              <a:defRPr b="1"/>
            </a:pPr>
            <a:r>
              <a:t>Chapter 5: </a:t>
            </a:r>
            <a:endParaRPr spc="0" sz="1800">
              <a:solidFill>
                <a:srgbClr val="000000"/>
              </a:solidFill>
            </a:endParaRPr>
          </a:p>
          <a:p>
            <a:pPr algn="ctr">
              <a:defRPr b="1"/>
            </a:pPr>
            <a:r>
              <a:t>Educational evaluation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887412" y="1904998"/>
            <a:ext cx="9134393" cy="4688423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</p:spPr>
        <p:txBody>
          <a:bodyPr lIns="0" tIns="0" rIns="0" bIns="0"/>
          <a:lstStyle/>
          <a:p>
            <a:pPr marL="0" indent="0" algn="ctr" defTabSz="886968">
              <a:spcBef>
                <a:spcPts val="1700"/>
              </a:spcBef>
              <a:buSzTx/>
              <a:buNone/>
              <a:defRPr i="1" sz="3201" u="sng"/>
            </a:pPr>
            <a:r>
              <a:t>Turn and Talk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563578" indent="-563578" defTabSz="886968">
              <a:spcBef>
                <a:spcPts val="1700"/>
              </a:spcBef>
              <a:defRPr sz="2813"/>
            </a:pPr>
            <a:r>
              <a:t>Does it seem like the Principle of Benefit Maximization presuppose the Principle of Equal Respect?</a:t>
            </a:r>
          </a:p>
          <a:p>
            <a:pPr marL="563578" indent="-563578" defTabSz="886968">
              <a:spcBef>
                <a:spcPts val="1700"/>
              </a:spcBef>
              <a:defRPr sz="2813"/>
            </a:pPr>
            <a:r>
              <a:t>Has Kaufmann behaved unethically?</a:t>
            </a:r>
          </a:p>
          <a:p>
            <a:pPr marL="563578" indent="-563578" defTabSz="886968">
              <a:spcBef>
                <a:spcPts val="1700"/>
              </a:spcBef>
              <a:defRPr sz="2813"/>
            </a:pPr>
            <a:r>
              <a:t>Consider the discipline, individual differences and lesson objectives standards involved in this case. Do these meet the clarity standard required for due process? Why or why not? </a:t>
            </a:r>
          </a:p>
          <a:p>
            <a:pPr marL="563578" indent="-563578" defTabSz="886968">
              <a:spcBef>
                <a:spcPts val="1700"/>
              </a:spcBef>
              <a:defRPr sz="2813"/>
            </a:pPr>
            <a:r>
              <a:t>What purpose do grades serve? How might different answers to this question affect your view of fair procedures for assigning grades?</a:t>
            </a:r>
          </a:p>
        </p:txBody>
      </p:sp>
      <p:pic>
        <p:nvPicPr>
          <p:cNvPr id="17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0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2168" y="914864"/>
            <a:ext cx="1942352" cy="2920827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1662113" y="-139700"/>
            <a:ext cx="9144002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Consider the ethical implications</a:t>
            </a:r>
          </a:p>
        </p:txBody>
      </p:sp>
      <p:sp>
        <p:nvSpPr>
          <p:cNvPr id="181" name="Shape 181"/>
          <p:cNvSpPr/>
          <p:nvPr>
            <p:ph type="body" sz="half" idx="1"/>
          </p:nvPr>
        </p:nvSpPr>
        <p:spPr>
          <a:xfrm>
            <a:off x="5843794" y="1438267"/>
            <a:ext cx="4996480" cy="491490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410674" indent="-410674" defTabSz="877822">
              <a:spcBef>
                <a:spcPts val="1700"/>
              </a:spcBef>
              <a:buClr>
                <a:srgbClr val="040200"/>
              </a:buClr>
              <a:buFontTx/>
              <a:defRPr b="1" sz="3000">
                <a:solidFill>
                  <a:srgbClr val="040200"/>
                </a:solidFill>
              </a:defRPr>
            </a:pPr>
            <a:r>
              <a:t>West Boca principal keeps money, loses school in plagiarism case</a:t>
            </a:r>
          </a:p>
          <a:p>
            <a:pPr marL="410674" indent="-410674" defTabSz="877822">
              <a:spcBef>
                <a:spcPts val="1700"/>
              </a:spcBef>
              <a:buClr>
                <a:srgbClr val="040200"/>
              </a:buClr>
              <a:buFontTx/>
              <a:defRPr sz="2300">
                <a:solidFill>
                  <a:srgbClr val="040200"/>
                </a:solidFill>
              </a:defRPr>
            </a:pPr>
            <a:r>
              <a:t>July 22, 2015</a:t>
            </a:r>
          </a:p>
          <a:p>
            <a:pPr marL="410674" indent="-410674" defTabSz="877822">
              <a:spcBef>
                <a:spcPts val="1700"/>
              </a:spcBef>
              <a:buClr>
                <a:srgbClr val="040200"/>
              </a:buClr>
              <a:buFontTx/>
              <a:defRPr sz="2300">
                <a:solidFill>
                  <a:srgbClr val="040200"/>
                </a:solidFill>
              </a:defRPr>
            </a:pPr>
            <a:r>
              <a:t>Principal Mark Stenner</a:t>
            </a:r>
          </a:p>
          <a:p>
            <a:pPr marL="410674" indent="-410674" defTabSz="877822">
              <a:spcBef>
                <a:spcPts val="1700"/>
              </a:spcBef>
              <a:buClr>
                <a:srgbClr val="040200"/>
              </a:buClr>
              <a:buFontTx/>
              <a:defRPr sz="2300">
                <a:solidFill>
                  <a:srgbClr val="040200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http://www.sun-sentinel.com/local/palm-beach/fl-principal-plagiarism-follow-20150722-story.html</a:t>
            </a:r>
          </a:p>
        </p:txBody>
      </p:sp>
      <p:pic>
        <p:nvPicPr>
          <p:cNvPr id="182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5662" y="176401"/>
            <a:ext cx="2326600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2689" y="1444617"/>
            <a:ext cx="3835401" cy="4902201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2355848" y="165100"/>
            <a:ext cx="9144004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In-Class Reflection (ongoing)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2043112" y="1930399"/>
            <a:ext cx="9574560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Respond briefly and in writing each week to a scenario related to effective professional communication processes that support sustainable, collaborative relationships through ethical communication.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You may use the scenario in the assigned textbook chapter or one that was discussed in class.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The length should be at least one full page, typed, double spaced, Times New Roman font size 12.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Must have a cover page and reference page(s).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Use APA format (refer to the APA manual and page 9 of the syllabus).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Refer to the Written In-Class Assignment Rubric in page 19 of the syllabus.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Bring a copy to class for discussion. </a:t>
            </a:r>
          </a:p>
        </p:txBody>
      </p:sp>
      <p:pic>
        <p:nvPicPr>
          <p:cNvPr id="18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0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025" y="-16025"/>
            <a:ext cx="2810101" cy="281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2614613" y="495300"/>
            <a:ext cx="9144002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Weekly Reflections and Summary Paper (ongoing)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xfrm>
            <a:off x="2830511" y="2209799"/>
            <a:ext cx="9134394" cy="4114802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Summarize the weekly in-class reflections in a written paper relating them to effective professional communication processes that support sustainable, collaborative relationships through ethical communication.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Double spaced, Times New Roman, font size 12.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Must have a cover page and reference page(s).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Use APA format (refer the APA manual and page 9 of the syllabus).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Bring a copy to class for discussion. </a:t>
            </a:r>
          </a:p>
        </p:txBody>
      </p:sp>
      <p:pic>
        <p:nvPicPr>
          <p:cNvPr id="19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0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322" y="-22623"/>
            <a:ext cx="2820343" cy="2820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1331812" y="228600"/>
            <a:ext cx="9144003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Scenario/Role Play Presentation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211559" y="1904999"/>
            <a:ext cx="11384510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Create and share scenarios that identify and analyze various leadership resilient behaviors which demonstrate the maintenance of a focus on the school vision and constructive reactions to barriers. </a:t>
            </a:r>
          </a:p>
        </p:txBody>
      </p:sp>
      <p:pic>
        <p:nvPicPr>
          <p:cNvPr id="19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0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330200" y="3238500"/>
            <a:ext cx="2114402" cy="2557165"/>
          </a:xfrm>
          <a:prstGeom prst="rightArrow">
            <a:avLst>
              <a:gd name="adj1" fmla="val 32000"/>
              <a:gd name="adj2" fmla="val 77402"/>
            </a:avLst>
          </a:prstGeom>
          <a:gradFill>
            <a:gsLst>
              <a:gs pos="0">
                <a:srgbClr val="FF6C1D"/>
              </a:gs>
              <a:gs pos="100000">
                <a:schemeClr val="accent5">
                  <a:hueOff val="-605048"/>
                  <a:satOff val="6194"/>
                  <a:lumOff val="30342"/>
                </a:schemeClr>
              </a:gs>
            </a:gsLst>
            <a:lin ang="16200000"/>
          </a:gradFill>
          <a:ln>
            <a:solidFill>
              <a:srgbClr val="F76A1E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Relevant Scenario</a:t>
            </a:r>
          </a:p>
        </p:txBody>
      </p:sp>
      <p:sp>
        <p:nvSpPr>
          <p:cNvPr id="199" name="Shape 199"/>
          <p:cNvSpPr/>
          <p:nvPr/>
        </p:nvSpPr>
        <p:spPr>
          <a:xfrm>
            <a:off x="2540000" y="3238500"/>
            <a:ext cx="2114402" cy="2557165"/>
          </a:xfrm>
          <a:prstGeom prst="rightArrow">
            <a:avLst>
              <a:gd name="adj1" fmla="val 32000"/>
              <a:gd name="adj2" fmla="val 77402"/>
            </a:avLst>
          </a:prstGeom>
          <a:solidFill>
            <a:schemeClr val="accent1">
              <a:satOff val="-43001"/>
              <a:lumOff val="-13372"/>
            </a:schemeClr>
          </a:solidFill>
          <a:ln w="12700">
            <a:solidFill>
              <a:srgbClr val="378627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>
              <a:defRPr b="1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Assign Roles</a:t>
            </a:r>
          </a:p>
        </p:txBody>
      </p:sp>
      <p:sp>
        <p:nvSpPr>
          <p:cNvPr id="200" name="Shape 200"/>
          <p:cNvSpPr/>
          <p:nvPr/>
        </p:nvSpPr>
        <p:spPr>
          <a:xfrm>
            <a:off x="4749800" y="3238500"/>
            <a:ext cx="2114402" cy="2557165"/>
          </a:xfrm>
          <a:prstGeom prst="rightArrow">
            <a:avLst>
              <a:gd name="adj1" fmla="val 32000"/>
              <a:gd name="adj2" fmla="val 77402"/>
            </a:avLst>
          </a:prstGeom>
          <a:gradFill>
            <a:gsLst>
              <a:gs pos="0">
                <a:srgbClr val="C79FE7"/>
              </a:gs>
              <a:gs pos="50000">
                <a:srgbClr val="BE90E3"/>
              </a:gs>
              <a:gs pos="100000">
                <a:srgbClr val="B77CE3"/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>
              <a:defRPr b="1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r>
              <a:t>Develop Storyboard</a:t>
            </a:r>
          </a:p>
        </p:txBody>
      </p:sp>
      <p:sp>
        <p:nvSpPr>
          <p:cNvPr id="201" name="Shape 201"/>
          <p:cNvSpPr/>
          <p:nvPr/>
        </p:nvSpPr>
        <p:spPr>
          <a:xfrm>
            <a:off x="6959600" y="3238500"/>
            <a:ext cx="2114402" cy="2557165"/>
          </a:xfrm>
          <a:prstGeom prst="rightArrow">
            <a:avLst>
              <a:gd name="adj1" fmla="val 32000"/>
              <a:gd name="adj2" fmla="val 77402"/>
            </a:avLst>
          </a:prstGeom>
          <a:solidFill>
            <a:schemeClr val="accent3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Act Your Role</a:t>
            </a:r>
          </a:p>
        </p:txBody>
      </p:sp>
      <p:sp>
        <p:nvSpPr>
          <p:cNvPr id="202" name="Shape 202"/>
          <p:cNvSpPr/>
          <p:nvPr/>
        </p:nvSpPr>
        <p:spPr>
          <a:xfrm>
            <a:off x="9169400" y="3238500"/>
            <a:ext cx="2114402" cy="2557165"/>
          </a:xfrm>
          <a:prstGeom prst="rightArrow">
            <a:avLst>
              <a:gd name="adj1" fmla="val 32000"/>
              <a:gd name="adj2" fmla="val 77402"/>
            </a:avLst>
          </a:prstGeom>
          <a:gradFill>
            <a:gsLst>
              <a:gs pos="0">
                <a:schemeClr val="accent1">
                  <a:hueOff val="335733"/>
                  <a:lumOff val="21105"/>
                </a:schemeClr>
              </a:gs>
              <a:gs pos="35000">
                <a:srgbClr val="D4ECFF"/>
              </a:gs>
              <a:gs pos="100000">
                <a:schemeClr val="accent1">
                  <a:hueOff val="445289"/>
                  <a:lumOff val="29916"/>
                </a:schemeClr>
              </a:gs>
            </a:gsLst>
            <a:lin ang="16200000"/>
          </a:gradFill>
          <a:ln>
            <a:solidFill>
              <a:srgbClr val="9525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>
              <a:defRPr b="1"/>
            </a:lvl1pPr>
          </a:lstStyle>
          <a:p>
            <a:pPr/>
            <a:r>
              <a:t>Debrief </a:t>
            </a:r>
          </a:p>
        </p:txBody>
      </p:sp>
      <p:sp>
        <p:nvSpPr>
          <p:cNvPr id="203" name="Shape 203"/>
          <p:cNvSpPr/>
          <p:nvPr/>
        </p:nvSpPr>
        <p:spPr>
          <a:xfrm>
            <a:off x="2171773" y="5914939"/>
            <a:ext cx="7272437" cy="511261"/>
          </a:xfrm>
          <a:prstGeom prst="roundRect">
            <a:avLst>
              <a:gd name="adj" fmla="val 37261"/>
            </a:avLst>
          </a:prstGeom>
          <a:gradFill>
            <a:gsLst>
              <a:gs pos="0">
                <a:schemeClr val="accent4">
                  <a:hueOff val="-512730"/>
                  <a:satOff val="34008"/>
                  <a:lumOff val="33784"/>
                </a:schemeClr>
              </a:gs>
              <a:gs pos="35000">
                <a:srgbClr val="E0BFFF"/>
              </a:gs>
              <a:gs pos="100000">
                <a:schemeClr val="accent4">
                  <a:hueOff val="-600975"/>
                  <a:satOff val="34008"/>
                  <a:lumOff val="46757"/>
                </a:schemeClr>
              </a:gs>
            </a:gsLst>
            <a:lin ang="16200000"/>
          </a:gradFill>
          <a:ln>
            <a:solidFill>
              <a:srgbClr val="9525CC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ctr">
              <a:defRPr b="1"/>
            </a:lvl1pPr>
          </a:lstStyle>
          <a:p>
            <a:pPr/>
            <a:r>
              <a:t>Identify the Problem                         Find a Solution </a:t>
            </a:r>
          </a:p>
        </p:txBody>
      </p:sp>
      <p:sp>
        <p:nvSpPr>
          <p:cNvPr id="204" name="Shape 204"/>
          <p:cNvSpPr/>
          <p:nvPr/>
        </p:nvSpPr>
        <p:spPr>
          <a:xfrm>
            <a:off x="5429307" y="6170569"/>
            <a:ext cx="1320686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09362" y="2881501"/>
            <a:ext cx="2326600" cy="660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056" y="268735"/>
            <a:ext cx="7903573" cy="6320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09362" y="2881501"/>
            <a:ext cx="2326600" cy="660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300" y="597062"/>
            <a:ext cx="8183820" cy="5663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5762" y="2906901"/>
            <a:ext cx="2326600" cy="660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" y="63500"/>
            <a:ext cx="8750300" cy="673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5762" y="2906901"/>
            <a:ext cx="2326600" cy="660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100" y="577850"/>
            <a:ext cx="8473178" cy="5450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1522413" y="127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Agenda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1522412" y="1417983"/>
            <a:ext cx="9134393" cy="524049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Welcome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Tentative Course Calendar and Assignment 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Moral Imperative Video and Discussion 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Unpacking the Florida Principal Leadership Standards 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Leadership Clock Buddies Activity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Berko, R., Wolvin, A., &amp; Wolvin, D. &amp; Aitken, J. (2012).  The self and perception.  </a:t>
            </a:r>
          </a:p>
          <a:p>
            <a:pPr lvl="2" marL="0" indent="330097" defTabSz="660195">
              <a:spcBef>
                <a:spcPts val="1200"/>
              </a:spcBef>
              <a:buSzTx/>
              <a:buNone/>
              <a:defRPr sz="1700">
                <a:solidFill>
                  <a:srgbClr val="030303"/>
                </a:solidFill>
              </a:defRPr>
            </a:pPr>
            <a:r>
              <a:t>  In K. Bowers &amp; M. Mashburn (Eds.), </a:t>
            </a:r>
            <a:r>
              <a:rPr i="1"/>
              <a:t>Communicating: A social, cultural and career focus   </a:t>
            </a:r>
            <a:endParaRPr i="1"/>
          </a:p>
          <a:p>
            <a:pPr lvl="2" marL="0" indent="330097" defTabSz="660195">
              <a:spcBef>
                <a:spcPts val="1200"/>
              </a:spcBef>
              <a:buSzTx/>
              <a:buNone/>
              <a:defRPr i="1" sz="1700">
                <a:solidFill>
                  <a:srgbClr val="030303"/>
                </a:solidFill>
              </a:defRPr>
            </a:pPr>
            <a:r>
              <a:t>  (12th ed.) </a:t>
            </a:r>
            <a:r>
              <a:rPr i="0"/>
              <a:t>(pp. 106-129). Boston, MA: Pearson. 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Strike, K.A., Haller, E.J. &amp; Soltis, J.E. (2005). Educational evaluation. In K.A. Strike (Ed.), </a:t>
            </a:r>
          </a:p>
          <a:p>
            <a:pPr lvl="1" marL="0" indent="165048" defTabSz="660195">
              <a:spcBef>
                <a:spcPts val="1200"/>
              </a:spcBef>
              <a:buSzTx/>
              <a:buNone/>
              <a:defRPr sz="1700">
                <a:solidFill>
                  <a:srgbClr val="030303"/>
                </a:solidFill>
              </a:defRPr>
            </a:pPr>
            <a:r>
              <a:t>     </a:t>
            </a:r>
            <a:r>
              <a:rPr i="1"/>
              <a:t>The ethics of school administration (3rd ed.) </a:t>
            </a:r>
            <a:r>
              <a:t>(pp. 75-92). New York, NY: Teachers College.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In-Class Reflection and Weekly Reflections and Summary Paper 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WCG Module: The Ethical Educator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Problem-based Learning using the Florida Principal Leadership Standards</a:t>
            </a:r>
          </a:p>
          <a:p>
            <a:pPr marL="164082" indent="-164082" defTabSz="660195">
              <a:spcBef>
                <a:spcPts val="1200"/>
              </a:spcBef>
              <a:buClr>
                <a:srgbClr val="030303"/>
              </a:buClr>
              <a:buFontTx/>
              <a:defRPr sz="1700">
                <a:solidFill>
                  <a:srgbClr val="030303"/>
                </a:solidFill>
              </a:defRPr>
            </a:pPr>
            <a:r>
              <a:t>Next Week: Ongoing readings, discussion and scenario/role play presentation </a:t>
            </a:r>
          </a:p>
        </p:txBody>
      </p:sp>
      <p:pic>
        <p:nvPicPr>
          <p:cNvPr id="11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0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8201" y="1530350"/>
            <a:ext cx="2326600" cy="125838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5762" y="2906901"/>
            <a:ext cx="2326600" cy="660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00" y="1409456"/>
            <a:ext cx="8781606" cy="4039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47562" y="2906901"/>
            <a:ext cx="2326600" cy="660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424" y="685800"/>
            <a:ext cx="9060427" cy="5103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05340" y="3021521"/>
            <a:ext cx="1519621" cy="431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850" y="1122815"/>
            <a:ext cx="9283700" cy="4229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05340" y="3021521"/>
            <a:ext cx="1519621" cy="431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800" y="1403350"/>
            <a:ext cx="9271000" cy="405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54340" y="3151295"/>
            <a:ext cx="1955143" cy="555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350" y="-6350"/>
            <a:ext cx="8254063" cy="687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7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0910" y="4292331"/>
            <a:ext cx="3147450" cy="2096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age8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37035" y="4298577"/>
            <a:ext cx="3705231" cy="2084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In-Basket Activity 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xfrm>
            <a:off x="2043109" y="1904999"/>
            <a:ext cx="9134397" cy="411480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i="1" sz="3300"/>
            </a:pPr>
            <a:r>
              <a:t>If you have a GREEN folder with your course syllabus, your role in the activity is an elementary School Principal. You can select ONE Assistant Principal with a RED or ORANGE folder. </a:t>
            </a:r>
            <a:endParaRPr>
              <a:solidFill>
                <a:srgbClr val="000000"/>
              </a:solidFill>
            </a:endParaRPr>
          </a:p>
          <a:p>
            <a:pPr marL="0" indent="0" algn="ctr">
              <a:buSzTx/>
              <a:buNone/>
              <a:defRPr i="1" sz="3300">
                <a:solidFill>
                  <a:srgbClr val="000000"/>
                </a:solidFill>
              </a:defRPr>
            </a:pPr>
          </a:p>
          <a:p>
            <a:pPr marL="0" indent="0" algn="ctr">
              <a:buSzTx/>
              <a:buNone/>
              <a:defRPr i="1" sz="3300"/>
            </a:pPr>
            <a:r>
              <a:t>If you have a BLUE folder, you are a middle or high School Principal.  You can select up to 3 Assistant Principals with a RED or ORANGE folder.  </a:t>
            </a:r>
          </a:p>
        </p:txBody>
      </p:sp>
      <p:pic>
        <p:nvPicPr>
          <p:cNvPr id="23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0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0" name="Group 240"/>
          <p:cNvGrpSpPr/>
          <p:nvPr/>
        </p:nvGrpSpPr>
        <p:grpSpPr>
          <a:xfrm>
            <a:off x="165095" y="1968500"/>
            <a:ext cx="1603118" cy="1270000"/>
            <a:chOff x="0" y="0"/>
            <a:chExt cx="1603117" cy="1270000"/>
          </a:xfrm>
        </p:grpSpPr>
        <p:sp>
          <p:nvSpPr>
            <p:cNvPr id="238" name="Shape 238"/>
            <p:cNvSpPr/>
            <p:nvPr/>
          </p:nvSpPr>
          <p:spPr>
            <a:xfrm>
              <a:off x="-1" y="0"/>
              <a:ext cx="1603118" cy="1270000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39" name="Shape 239"/>
            <p:cNvSpPr/>
            <p:nvPr/>
          </p:nvSpPr>
          <p:spPr>
            <a:xfrm>
              <a:off x="-1" y="380997"/>
              <a:ext cx="160311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ELEMENTARY  PRINCIPAL</a:t>
              </a:r>
            </a:p>
          </p:txBody>
        </p:sp>
      </p:grpSp>
      <p:grpSp>
        <p:nvGrpSpPr>
          <p:cNvPr id="243" name="Group 243"/>
          <p:cNvGrpSpPr/>
          <p:nvPr/>
        </p:nvGrpSpPr>
        <p:grpSpPr>
          <a:xfrm>
            <a:off x="165095" y="4622800"/>
            <a:ext cx="1603118" cy="1270000"/>
            <a:chOff x="0" y="0"/>
            <a:chExt cx="1603117" cy="1270000"/>
          </a:xfrm>
        </p:grpSpPr>
        <p:sp>
          <p:nvSpPr>
            <p:cNvPr id="241" name="Shape 241"/>
            <p:cNvSpPr/>
            <p:nvPr/>
          </p:nvSpPr>
          <p:spPr>
            <a:xfrm>
              <a:off x="-1" y="0"/>
              <a:ext cx="1603118" cy="1270000"/>
            </a:xfrm>
            <a:prstGeom prst="rect">
              <a:avLst/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42" name="Shape 242"/>
            <p:cNvSpPr/>
            <p:nvPr/>
          </p:nvSpPr>
          <p:spPr>
            <a:xfrm>
              <a:off x="-1" y="380998"/>
              <a:ext cx="1603118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MIDDLE/HIGH  PRINCIPAL</a:t>
              </a:r>
            </a:p>
          </p:txBody>
        </p:sp>
      </p:grpSp>
      <p:pic>
        <p:nvPicPr>
          <p:cNvPr id="244" name="image9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2646319"/>
            <a:ext cx="1615811" cy="1152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9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5406452"/>
            <a:ext cx="1615811" cy="11526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xfrm>
            <a:off x="146008" y="-140835"/>
            <a:ext cx="9144001" cy="1371604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In-Basket Activity </a:t>
            </a:r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xfrm>
            <a:off x="112712" y="1264638"/>
            <a:ext cx="9134393" cy="5472585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/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Using the Code of Ethics of the Education Profession in Florida and the Florida Principal Leadership Standards, examine the assigned scenario. 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1. What possible issues/concerns might this scenario raise?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2. How could this situation become a violation of the law, the “Code” or other school/district policies?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3. In this situation, what are some potential negative consequences for the teacher/administrator, for the students and the school community?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4. What responses/actions will result in a more positive outcome and/or what proactive measures might be considered?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Principals, be ready to share out in 10 minutes!</a:t>
            </a:r>
          </a:p>
        </p:txBody>
      </p:sp>
      <p:pic>
        <p:nvPicPr>
          <p:cNvPr id="24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0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10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5245" y="2834719"/>
            <a:ext cx="2976239" cy="2232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Wrap Up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xfrm>
            <a:off x="587126" y="1904999"/>
            <a:ext cx="10069680" cy="4608912"/>
          </a:xfrm>
          <a:prstGeom prst="rect">
            <a:avLst/>
          </a:prstGeom>
        </p:spPr>
        <p:txBody>
          <a:bodyPr/>
          <a:lstStyle/>
          <a:p>
            <a:pPr marL="1067598" indent="-1067598" defTabSz="877823">
              <a:spcBef>
                <a:spcPts val="1700"/>
              </a:spcBef>
              <a:buClr>
                <a:srgbClr val="FFFFFF"/>
              </a:buClr>
              <a:buFontTx/>
              <a:defRPr i="1" sz="3167"/>
            </a:pPr>
            <a:r>
              <a:t>Review </a:t>
            </a:r>
            <a:endParaRPr>
              <a:solidFill>
                <a:srgbClr val="000000"/>
              </a:solidFill>
            </a:endParaRPr>
          </a:p>
          <a:p>
            <a:pPr marL="1067598" indent="-1067598" defTabSz="877823">
              <a:spcBef>
                <a:spcPts val="1700"/>
              </a:spcBef>
              <a:buClr>
                <a:srgbClr val="FFFFFF"/>
              </a:buClr>
              <a:buFontTx/>
              <a:defRPr i="1" sz="3167"/>
            </a:pPr>
            <a:r>
              <a:t>Next week Assignments: </a:t>
            </a:r>
            <a:endParaRPr>
              <a:solidFill>
                <a:srgbClr val="000000"/>
              </a:solidFill>
            </a:endParaRPr>
          </a:p>
          <a:p>
            <a:pPr lvl="3" marL="2164879" indent="-1067598" defTabSz="877823">
              <a:spcBef>
                <a:spcPts val="1700"/>
              </a:spcBef>
              <a:buClr>
                <a:srgbClr val="FFFFFF"/>
              </a:buClr>
              <a:buFontTx/>
              <a:defRPr i="1" sz="3167"/>
            </a:pPr>
            <a:r>
              <a:t>In-Class Reflection </a:t>
            </a:r>
            <a:endParaRPr>
              <a:solidFill>
                <a:srgbClr val="000000"/>
              </a:solidFill>
            </a:endParaRPr>
          </a:p>
          <a:p>
            <a:pPr lvl="3" marL="2164879" indent="-1067598" defTabSz="877823">
              <a:spcBef>
                <a:spcPts val="1700"/>
              </a:spcBef>
              <a:buClr>
                <a:srgbClr val="FFFFFF"/>
              </a:buClr>
              <a:buFontTx/>
              <a:defRPr i="1" sz="3167"/>
            </a:pPr>
            <a:r>
              <a:t>Weekly Reflections and Summary Paper </a:t>
            </a:r>
            <a:endParaRPr>
              <a:solidFill>
                <a:srgbClr val="000000"/>
              </a:solidFill>
            </a:endParaRPr>
          </a:p>
          <a:p>
            <a:pPr lvl="3" marL="2164879" indent="-1067598" defTabSz="877823">
              <a:spcBef>
                <a:spcPts val="1700"/>
              </a:spcBef>
              <a:buClr>
                <a:srgbClr val="FFFFFF"/>
              </a:buClr>
              <a:buFontTx/>
              <a:defRPr i="1" sz="3167"/>
            </a:pPr>
            <a:r>
              <a:t>Readings - BWW Chapter 6, Ethics Chapter 6</a:t>
            </a:r>
          </a:p>
          <a:p>
            <a:pPr lvl="3" marL="2164879" indent="-1067598" defTabSz="877823">
              <a:spcBef>
                <a:spcPts val="1700"/>
              </a:spcBef>
              <a:buClr>
                <a:srgbClr val="FFFFFF"/>
              </a:buClr>
              <a:buFontTx/>
              <a:defRPr i="1" sz="3167"/>
            </a:pPr>
            <a:r>
              <a:t>Preparation for Scenario/Role Play Presentation           (refer to the Communication rubric on the         EDU 615 syllabus)</a:t>
            </a:r>
          </a:p>
        </p:txBody>
      </p:sp>
      <p:pic>
        <p:nvPicPr>
          <p:cNvPr id="25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0" cy="660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title"/>
          </p:nvPr>
        </p:nvSpPr>
        <p:spPr>
          <a:xfrm>
            <a:off x="922269" y="-889000"/>
            <a:ext cx="9144004" cy="1371600"/>
          </a:xfrm>
          <a:prstGeom prst="rect">
            <a:avLst/>
          </a:prstGeom>
        </p:spPr>
        <p:txBody>
          <a:bodyPr/>
          <a:lstStyle>
            <a:lvl1pPr algn="ctr">
              <a:defRPr b="1" spc="0" sz="2900"/>
            </a:lvl1pPr>
          </a:lstStyle>
          <a:p>
            <a:pPr/>
            <a:r>
              <a:t>References</a:t>
            </a:r>
          </a:p>
        </p:txBody>
      </p:sp>
      <p:sp>
        <p:nvSpPr>
          <p:cNvPr id="257" name="Shape 257"/>
          <p:cNvSpPr/>
          <p:nvPr>
            <p:ph type="body" idx="1"/>
          </p:nvPr>
        </p:nvSpPr>
        <p:spPr>
          <a:xfrm>
            <a:off x="331736" y="476297"/>
            <a:ext cx="10476329" cy="6601574"/>
          </a:xfrm>
          <a:prstGeom prst="rect">
            <a:avLst/>
          </a:prstGeom>
        </p:spPr>
        <p:txBody>
          <a:bodyPr/>
          <a:lstStyle/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Abdill, R. (2012, January). Delores Brown arrested, charged with stealing $25,000 of elementary school furniture for her funeral </a:t>
            </a:r>
          </a:p>
          <a:p>
            <a:pPr lvl="2" marL="0" indent="658283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home. </a:t>
            </a:r>
            <a:r>
              <a:rPr i="1"/>
              <a:t>Broward Palm Beach New Times. </a:t>
            </a:r>
            <a:r>
              <a:t>Retrieved from palm-beach/fl-principal-plagiarism-follow-20150722-story.html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600"/>
            </a:pPr>
            <a:r>
              <a:rPr sz="1400"/>
              <a:t>APA (2010). </a:t>
            </a:r>
            <a:r>
              <a:rPr i="1" sz="1400"/>
              <a:t>Publication manual of the American Psychological Association </a:t>
            </a:r>
            <a:r>
              <a:rPr sz="1400"/>
              <a:t>(6th ed.). Washington, DC: American Psychological </a:t>
            </a:r>
            <a:r>
              <a:t>Association.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Berko, R., Wolvin, A., &amp; Wolvin, D. &amp; Aitken, J. (2012).  The self and perception.  In K. Bowers &amp; M. Mashburn (Eds.), </a:t>
            </a:r>
          </a:p>
          <a:p>
            <a:pPr lvl="2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rPr i="1"/>
              <a:t>Communicating: A social, cultural and career focus </a:t>
            </a:r>
            <a:r>
              <a:t>(12th ed.) </a:t>
            </a:r>
            <a:r>
              <a:t>(pp. 106-129). Boston, MA: Pearson.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Florida School Leaders. (2016, January). </a:t>
            </a:r>
            <a:r>
              <a:rPr i="1"/>
              <a:t>The William Cecil Golden school leadership development program. </a:t>
            </a:r>
            <a:r>
              <a:t>Retrieved from the Florida Department of </a:t>
            </a:r>
          </a:p>
          <a:p>
            <a:pPr lvl="2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Education website http://www.floridaschoolleaders.org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Freeman, M. (2011, January). Palm Beach county principal arrested on theft charges. </a:t>
            </a:r>
            <a:r>
              <a:rPr i="1"/>
              <a:t>Sun Sentinel. </a:t>
            </a:r>
            <a:r>
              <a:t>Retrieved from 2011-01-04/news/fl-priscilla-</a:t>
            </a:r>
          </a:p>
          <a:p>
            <a:pPr lvl="2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maloney-principal-arrest20110104_1_theft-charges-plumosa-school-maloney-case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Scott, T. (2015, July). West Boca principal keeps money, loses school in plagiarism case. </a:t>
            </a:r>
            <a:r>
              <a:rPr i="1"/>
              <a:t>Sun Sentinel. </a:t>
            </a:r>
            <a:r>
              <a:t>Retrieved from palm-beach/fl-principal-plagiarism-</a:t>
            </a:r>
          </a:p>
          <a:p>
            <a:pPr lvl="2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follow-20150722-story.html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Strike, K.A., Haller, E.J. &amp; Soltis, J.E. (2005). Educational evaluation. In K.A. Strike (Ed.), </a:t>
            </a:r>
            <a:r>
              <a:rPr i="1"/>
              <a:t>The ethics of school administration </a:t>
            </a:r>
            <a:r>
              <a:t>(3rd </a:t>
            </a:r>
          </a:p>
          <a:p>
            <a:pPr lvl="2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ed.) (pp. 75-92). New York, NY: Teachers College.</a:t>
            </a:r>
          </a:p>
        </p:txBody>
      </p:sp>
      <p:pic>
        <p:nvPicPr>
          <p:cNvPr id="25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8700" y="74800"/>
            <a:ext cx="1590561" cy="451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7288" y="2222500"/>
            <a:ext cx="4406902" cy="439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>
            <p:ph type="title"/>
          </p:nvPr>
        </p:nvSpPr>
        <p:spPr>
          <a:xfrm>
            <a:off x="4751437" y="2129480"/>
            <a:ext cx="9144005" cy="13716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spc="0" sz="2800"/>
            </a:lvl1pPr>
          </a:lstStyle>
          <a:p>
            <a:pPr/>
            <a:r>
              <a:t>Tentative Course </a:t>
            </a:r>
          </a:p>
        </p:txBody>
      </p:sp>
      <p:pic>
        <p:nvPicPr>
          <p:cNvPr id="123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0139" y="1001900"/>
            <a:ext cx="2326600" cy="660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35" y="0"/>
            <a:ext cx="6617153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114820" y="2590800"/>
            <a:ext cx="6352184" cy="347366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26" name="Shape 126"/>
          <p:cNvSpPr/>
          <p:nvPr/>
        </p:nvSpPr>
        <p:spPr>
          <a:xfrm>
            <a:off x="114820" y="419100"/>
            <a:ext cx="6352184" cy="2167335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4885" y="3048236"/>
            <a:ext cx="1510377" cy="429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416" y="-90035"/>
            <a:ext cx="9376268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250" y="6504620"/>
            <a:ext cx="9372600" cy="37646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487115" y="6478320"/>
            <a:ext cx="9350869" cy="403663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474910" y="1906290"/>
            <a:ext cx="9375280" cy="1085952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33" name="Shape 133"/>
          <p:cNvSpPr/>
          <p:nvPr/>
        </p:nvSpPr>
        <p:spPr>
          <a:xfrm>
            <a:off x="474910" y="2989164"/>
            <a:ext cx="9375280" cy="1236962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474910" y="4213523"/>
            <a:ext cx="9375280" cy="1358902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1928813" y="-63500"/>
            <a:ext cx="9144002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Consider the ethical implications </a:t>
            </a:r>
          </a:p>
        </p:txBody>
      </p:sp>
      <p:sp>
        <p:nvSpPr>
          <p:cNvPr id="137" name="Shape 137"/>
          <p:cNvSpPr/>
          <p:nvPr>
            <p:ph type="body" sz="half" idx="1"/>
          </p:nvPr>
        </p:nvSpPr>
        <p:spPr>
          <a:xfrm>
            <a:off x="6237494" y="1407498"/>
            <a:ext cx="4384300" cy="528131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427787" indent="-427787">
              <a:buClr>
                <a:srgbClr val="040200"/>
              </a:buClr>
              <a:buFontTx/>
              <a:defRPr b="1" sz="3000">
                <a:solidFill>
                  <a:srgbClr val="040200"/>
                </a:solidFill>
              </a:defRPr>
            </a:pPr>
            <a:r>
              <a:t>Palm Beach County principal arrested on theft charges</a:t>
            </a:r>
          </a:p>
          <a:p>
            <a:pPr marL="427787" indent="-427787">
              <a:buClr>
                <a:srgbClr val="040200"/>
              </a:buClr>
              <a:buFontTx/>
              <a:defRPr>
                <a:solidFill>
                  <a:srgbClr val="040200"/>
                </a:solidFill>
              </a:defRPr>
            </a:pPr>
            <a:r>
              <a:t>January 4, 2011</a:t>
            </a:r>
          </a:p>
          <a:p>
            <a:pPr marL="427787" indent="-427787">
              <a:buClr>
                <a:srgbClr val="040200"/>
              </a:buClr>
              <a:buFontTx/>
              <a:defRPr>
                <a:solidFill>
                  <a:srgbClr val="040200"/>
                </a:solidFill>
              </a:defRPr>
            </a:pPr>
            <a:r>
              <a:t>Principal Priscilla Maloney</a:t>
            </a:r>
          </a:p>
          <a:p>
            <a:pPr marL="427787" indent="-427787">
              <a:buClr>
                <a:srgbClr val="040200"/>
              </a:buClr>
              <a:buFontTx/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http://articles.sun-sentinel.com/2011-01-04/news/fl-priscilla-maloney-principal-arrest20110104_1_theft-charges-plumosa-school-maloney-case</a:t>
            </a:r>
          </a:p>
        </p:txBody>
      </p:sp>
      <p:pic>
        <p:nvPicPr>
          <p:cNvPr id="138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5662" y="176401"/>
            <a:ext cx="2326600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7542" y="1406425"/>
            <a:ext cx="3960983" cy="5281310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1928813" y="-76200"/>
            <a:ext cx="9144002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Consider the ethical implications </a:t>
            </a:r>
          </a:p>
        </p:txBody>
      </p:sp>
      <p:sp>
        <p:nvSpPr>
          <p:cNvPr id="142" name="Shape 142"/>
          <p:cNvSpPr/>
          <p:nvPr>
            <p:ph type="body" sz="half" idx="1"/>
          </p:nvPr>
        </p:nvSpPr>
        <p:spPr>
          <a:xfrm>
            <a:off x="1093994" y="1406425"/>
            <a:ext cx="4384300" cy="528131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410675" indent="-410675" defTabSz="877823">
              <a:spcBef>
                <a:spcPts val="1700"/>
              </a:spcBef>
              <a:buClr>
                <a:srgbClr val="040200"/>
              </a:buClr>
              <a:buFontTx/>
              <a:defRPr b="1" sz="2880">
                <a:solidFill>
                  <a:srgbClr val="040200"/>
                </a:solidFill>
              </a:defRPr>
            </a:pPr>
            <a:r>
              <a:t>Delores Brown arrested, charged with stealing $25,000 of elementary school furniture for her funeral home</a:t>
            </a:r>
          </a:p>
          <a:p>
            <a:pPr marL="410675" indent="-410675" defTabSz="877823">
              <a:spcBef>
                <a:spcPts val="1700"/>
              </a:spcBef>
              <a:buClr>
                <a:srgbClr val="040200"/>
              </a:buClr>
              <a:buFontTx/>
              <a:defRPr sz="2304">
                <a:solidFill>
                  <a:srgbClr val="040200"/>
                </a:solidFill>
              </a:defRPr>
            </a:pPr>
            <a:r>
              <a:t>January 26, 2012</a:t>
            </a:r>
          </a:p>
          <a:p>
            <a:pPr marL="410675" indent="-410675" defTabSz="877823">
              <a:spcBef>
                <a:spcPts val="1700"/>
              </a:spcBef>
              <a:buClr>
                <a:srgbClr val="040200"/>
              </a:buClr>
              <a:buFontTx/>
              <a:defRPr sz="2304">
                <a:solidFill>
                  <a:srgbClr val="040200"/>
                </a:solidFill>
              </a:defRPr>
            </a:pPr>
            <a:r>
              <a:t>Area Director Delores Brown</a:t>
            </a:r>
          </a:p>
          <a:p>
            <a:pPr marL="410675" indent="-410675" defTabSz="877823">
              <a:spcBef>
                <a:spcPts val="1700"/>
              </a:spcBef>
              <a:buClr>
                <a:srgbClr val="040200"/>
              </a:buClr>
              <a:buFontTx/>
              <a:defRPr sz="2304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http://www.browardpalmbeach.com/news/delores-brown-arrested-charged-with-stealing-25-000-of-elementary-school-furniture-for-her-funeral-home-6453384</a:t>
            </a:r>
          </a:p>
        </p:txBody>
      </p:sp>
      <p:pic>
        <p:nvPicPr>
          <p:cNvPr id="143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5662" y="176401"/>
            <a:ext cx="2326600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2452 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12077" y="1408736"/>
            <a:ext cx="5276688" cy="5276689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1522413" y="4953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Unpacking the Florida Principal Leadership Standards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1522412" y="1904999"/>
            <a:ext cx="9134393" cy="4114802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The State of FL Principal Leadership Standards addressed: </a:t>
            </a: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Domain 1: Student Achievement </a:t>
            </a:r>
            <a:endParaRPr sz="1700">
              <a:solidFill>
                <a:srgbClr val="000000"/>
              </a:solidFill>
            </a:endParaRPr>
          </a:p>
          <a:p>
            <a:pPr lvl="6" marL="0" indent="1901034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 u="sng"/>
            </a:pPr>
            <a:r>
              <a:t>Standard 1: Student Learning Results</a:t>
            </a:r>
            <a:r>
              <a:rPr u="none"/>
              <a:t> </a:t>
            </a:r>
            <a:endParaRPr sz="1700">
              <a:solidFill>
                <a:srgbClr val="000000"/>
              </a:solidFill>
            </a:endParaRPr>
          </a:p>
          <a:p>
            <a:pPr lvl="6" marL="0" indent="1901034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Effective school leaders achieve results on the school’s</a:t>
            </a:r>
          </a:p>
          <a:p>
            <a:pPr lvl="6" marL="0" indent="1901034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student learning goals. </a:t>
            </a:r>
            <a:endParaRPr sz="1700">
              <a:solidFill>
                <a:srgbClr val="000000"/>
              </a:solidFill>
            </a:endParaRPr>
          </a:p>
          <a:p>
            <a:pPr lvl="5" marL="0" indent="2240506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1700">
                <a:solidFill>
                  <a:srgbClr val="000000"/>
                </a:solidFill>
              </a:defRPr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Domain 4: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4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 u="sng"/>
            </a:pPr>
            <a:r>
              <a:t>Standard 10: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4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Effective school leaders demonstrate personal and </a:t>
            </a:r>
          </a:p>
          <a:p>
            <a:pPr lvl="6" marL="0" indent="1901034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professional behaviors consistent with quality practices in </a:t>
            </a:r>
          </a:p>
          <a:p>
            <a:pPr lvl="6" marL="0" indent="1901034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education and as a community leader. </a:t>
            </a:r>
          </a:p>
        </p:txBody>
      </p:sp>
      <p:pic>
        <p:nvPicPr>
          <p:cNvPr id="14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0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86616" y="1473200"/>
            <a:ext cx="2538685" cy="18651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1522413" y="-3302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Leadership Clock Buddies</a:t>
            </a:r>
          </a:p>
        </p:txBody>
      </p:sp>
      <p:pic>
        <p:nvPicPr>
          <p:cNvPr id="15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0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>
            <p:ph type="body" sz="half" idx="1"/>
          </p:nvPr>
        </p:nvSpPr>
        <p:spPr>
          <a:xfrm>
            <a:off x="6432053" y="1351507"/>
            <a:ext cx="5591195" cy="4758648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 u="sng"/>
            </a:pPr>
            <a:r>
              <a:t>Purpose:</a:t>
            </a:r>
            <a:r>
              <a:rPr u="none"/>
              <a:t> 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/>
            </a:pPr>
            <a:r>
              <a:t>To support collaborative educational leadership researcher pairs for effective leadership communication.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</a:p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 u="sng"/>
            </a:pPr>
            <a:r>
              <a:t>Instructions: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an appointment with 12 different educational leadership researchers (one for each hour of the leadership clock).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Ensure that you both record the appointment on the leadership clocks.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the appointment if there is a vacant slot at the hour for both of your leadership clocks. </a:t>
            </a:r>
          </a:p>
        </p:txBody>
      </p:sp>
      <p:pic>
        <p:nvPicPr>
          <p:cNvPr id="154" name="image4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2967" y="1353750"/>
            <a:ext cx="5187251" cy="4754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" name="Group 157"/>
          <p:cNvGrpSpPr/>
          <p:nvPr/>
        </p:nvGrpSpPr>
        <p:grpSpPr>
          <a:xfrm>
            <a:off x="2785975" y="3276597"/>
            <a:ext cx="1781236" cy="883067"/>
            <a:chOff x="-1" y="0"/>
            <a:chExt cx="1781235" cy="883065"/>
          </a:xfrm>
        </p:grpSpPr>
        <p:sp>
          <p:nvSpPr>
            <p:cNvPr id="155" name="Shape 155"/>
            <p:cNvSpPr/>
            <p:nvPr/>
          </p:nvSpPr>
          <p:spPr>
            <a:xfrm>
              <a:off x="-2" y="-1"/>
              <a:ext cx="1781237" cy="883066"/>
            </a:xfrm>
            <a:prstGeom prst="roundRect">
              <a:avLst>
                <a:gd name="adj" fmla="val 21573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55795" y="79580"/>
              <a:ext cx="1669640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1700" u="sng">
                  <a:latin typeface="Corbel"/>
                  <a:ea typeface="Corbel"/>
                  <a:cs typeface="Corbel"/>
                  <a:sym typeface="Corbel"/>
                </a:defRPr>
              </a:pPr>
              <a:r>
                <a:t>Terrence’s</a:t>
              </a:r>
              <a:r>
                <a:rPr u="none"/>
                <a:t> Leadership Clock EDU 615</a:t>
              </a:r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3031295" y="1427092"/>
            <a:ext cx="1087397" cy="496828"/>
            <a:chOff x="0" y="-1"/>
            <a:chExt cx="1087395" cy="496827"/>
          </a:xfrm>
        </p:grpSpPr>
        <p:sp>
          <p:nvSpPr>
            <p:cNvPr id="158" name="Shape 158"/>
            <p:cNvSpPr/>
            <p:nvPr/>
          </p:nvSpPr>
          <p:spPr>
            <a:xfrm>
              <a:off x="-1" y="-2"/>
              <a:ext cx="1087397" cy="496829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55796" y="127760"/>
              <a:ext cx="97580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Josh</a:t>
              </a:r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1138997" y="2277993"/>
            <a:ext cx="1087396" cy="496828"/>
            <a:chOff x="0" y="-1"/>
            <a:chExt cx="1087395" cy="496827"/>
          </a:xfrm>
        </p:grpSpPr>
        <p:sp>
          <p:nvSpPr>
            <p:cNvPr id="161" name="Shape 161"/>
            <p:cNvSpPr/>
            <p:nvPr/>
          </p:nvSpPr>
          <p:spPr>
            <a:xfrm>
              <a:off x="-1" y="-2"/>
              <a:ext cx="1087397" cy="496829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55796" y="127760"/>
              <a:ext cx="975802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Tamar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3"/>
      <p:bldP build="whole" bldLvl="1" animBg="1" rev="0" advAuto="0" spid="157" grpId="1"/>
      <p:bldP build="whole" bldLvl="1" animBg="1" rev="0" advAuto="0" spid="16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595313" y="355600"/>
            <a:ext cx="9144001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Chapter 5:                                               The self and perception 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68956" y="1817040"/>
            <a:ext cx="10120515" cy="4857079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638246" indent="-638246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366"/>
            </a:pPr>
            <a:r>
              <a:t>Define and explain the concept of intrapersonal communication. </a:t>
            </a:r>
          </a:p>
          <a:p>
            <a:pPr marL="638246" indent="-638246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366"/>
            </a:pPr>
            <a:r>
              <a:t>State and discuss the theory of basic drive forces as they affect inner communication. </a:t>
            </a:r>
          </a:p>
          <a:p>
            <a:pPr marL="638246" indent="-638246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366"/>
            </a:pPr>
            <a:r>
              <a:t>Explain self-concept and its role as a guiding factor in a person’s actions. </a:t>
            </a:r>
          </a:p>
          <a:p>
            <a:pPr marL="638246" indent="-638246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366"/>
            </a:pPr>
            <a:r>
              <a:t>Define self-talk and explain its relation to our communication accomplishments. </a:t>
            </a:r>
          </a:p>
          <a:p>
            <a:pPr marL="638246" indent="-638246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3366"/>
            </a:pPr>
            <a:r>
              <a:t>List some options and sources for improving self-perception, self-confidence and self-esteem (all of them). </a:t>
            </a:r>
          </a:p>
        </p:txBody>
      </p:sp>
      <p:pic>
        <p:nvPicPr>
          <p:cNvPr id="16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0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5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3" y="948654"/>
            <a:ext cx="2187650" cy="2736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