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AFF"/>
          </a:solidFill>
        </a:fill>
      </a:tcStyle>
    </a:wholeTbl>
    <a:band2H>
      <a:tcTxStyle b="def" i="def"/>
      <a:tcStyle>
        <a:tcBdr/>
        <a:fill>
          <a:solidFill>
            <a:srgbClr val="E9F5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3CA"/>
          </a:solidFill>
        </a:fill>
      </a:tcStyle>
    </a:wholeTbl>
    <a:band2H>
      <a:tcTxStyle b="def" i="def"/>
      <a:tcStyle>
        <a:tcBdr/>
        <a:fill>
          <a:solidFill>
            <a:srgbClr val="FE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CCEB"/>
          </a:solidFill>
        </a:fill>
      </a:tcStyle>
    </a:wholeTbl>
    <a:band2H>
      <a:tcTxStyle b="def" i="def"/>
      <a:tcStyle>
        <a:tcBdr/>
        <a:fill>
          <a:solidFill>
            <a:srgbClr val="F8E7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65212" y="0"/>
            <a:ext cx="8229604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065212" y="4800600"/>
            <a:ext cx="8229601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8497363" y="6240782"/>
            <a:ext cx="231137" cy="2311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9142410" y="0"/>
            <a:ext cx="1524007" cy="6019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1522412" y="381000"/>
            <a:ext cx="7391401" cy="6477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059614" y="0"/>
            <a:ext cx="8692399" cy="533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1065212" y="5410200"/>
            <a:ext cx="8687335" cy="144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1504781" y="1905000"/>
            <a:ext cx="4419599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1522411" y="1752600"/>
            <a:ext cx="4416553" cy="1066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0010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951414" y="685800"/>
            <a:ext cx="6400802" cy="6172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065212" y="4648200"/>
            <a:ext cx="3581402" cy="220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800"/>
            </a:lvl1pPr>
            <a:lvl2pPr marL="0" indent="0">
              <a:spcBef>
                <a:spcPts val="1200"/>
              </a:spcBef>
              <a:buClrTx/>
              <a:buSzTx/>
              <a:buFontTx/>
              <a:buNone/>
              <a:defRPr sz="1800"/>
            </a:lvl2pPr>
            <a:lvl3pPr marL="0" indent="0">
              <a:spcBef>
                <a:spcPts val="1200"/>
              </a:spcBef>
              <a:buClrTx/>
              <a:buSzTx/>
              <a:buFontTx/>
              <a:buNone/>
              <a:defRPr sz="1800"/>
            </a:lvl3pPr>
            <a:lvl4pPr marL="0" indent="0">
              <a:spcBef>
                <a:spcPts val="1200"/>
              </a:spcBef>
              <a:buClrTx/>
              <a:buSzTx/>
              <a:buFontTx/>
              <a:buNone/>
              <a:defRPr sz="1800"/>
            </a:lvl4pPr>
            <a:lvl5pPr marL="0" indent="0">
              <a:spcBef>
                <a:spcPts val="12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23838" marR="0" indent="-223838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509905" marR="0" indent="-278129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755650" marR="0" indent="-2921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944562" marR="0" indent="-26193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1116807" marR="0" indent="-2595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1293874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1467611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1641348" marR="0" indent="-260604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1815083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articles.orlandosentinel.com/2013-07-09/features/os-colonial-principal-credit-problem-20130709_1_school-credit-card-school-financial-management-reprimand" TargetMode="External"/><Relationship Id="rId4" Type="http://schemas.openxmlformats.org/officeDocument/2006/relationships/hyperlink" Target="http://alt.coxnewsweb.com/palmbeachpost/pdf/070809princeletter.pdf" TargetMode="External"/><Relationship Id="rId5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ctrTitle"/>
          </p:nvPr>
        </p:nvSpPr>
        <p:spPr>
          <a:xfrm>
            <a:off x="608014" y="1828800"/>
            <a:ext cx="9601198" cy="2895600"/>
          </a:xfrm>
          <a:prstGeom prst="rect">
            <a:avLst/>
          </a:prstGeom>
        </p:spPr>
        <p:txBody>
          <a:bodyPr/>
          <a:lstStyle/>
          <a:p>
            <a:pPr>
              <a:defRPr b="1" spc="0" sz="4000"/>
            </a:pPr>
            <a:r>
              <a:t>EDU 615 </a:t>
            </a:r>
            <a:endParaRPr spc="60">
              <a:solidFill>
                <a:srgbClr val="000000"/>
              </a:solidFill>
            </a:endParaRPr>
          </a:p>
          <a:p>
            <a:pPr>
              <a:defRPr b="1" spc="0" sz="4000"/>
            </a:pPr>
            <a:r>
              <a:t>Ethics and Communication for Leaders</a:t>
            </a:r>
            <a:endParaRPr spc="60">
              <a:solidFill>
                <a:srgbClr val="000000"/>
              </a:solidFill>
            </a:endParaRPr>
          </a:p>
          <a:p>
            <a:pPr>
              <a:defRPr spc="60" sz="4000">
                <a:solidFill>
                  <a:srgbClr val="000000"/>
                </a:solidFill>
              </a:defRPr>
            </a:pPr>
          </a:p>
          <a:p>
            <a:pPr>
              <a:defRPr b="1" i="1" spc="0" sz="4000"/>
            </a:pPr>
            <a:r>
              <a:t>Week #7: Thursday, February 25, 2016</a:t>
            </a:r>
          </a:p>
        </p:txBody>
      </p:sp>
      <p:sp>
        <p:nvSpPr>
          <p:cNvPr id="110" name="Shape 110"/>
          <p:cNvSpPr/>
          <p:nvPr>
            <p:ph type="subTitle" sz="quarter" idx="1"/>
          </p:nvPr>
        </p:nvSpPr>
        <p:spPr>
          <a:xfrm>
            <a:off x="684212" y="4914900"/>
            <a:ext cx="8229601" cy="12192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Terrence narinesingh, ed.s.</a:t>
            </a:r>
          </a:p>
          <a:p>
            <a:pPr>
              <a:defRPr b="1"/>
            </a:pPr>
            <a:r>
              <a:t>adjunct professor</a:t>
            </a:r>
          </a:p>
          <a:p>
            <a:pPr>
              <a:defRPr b="1"/>
            </a:pPr>
            <a:r>
              <a:t>Adrian Dominican school of education </a:t>
            </a:r>
          </a:p>
          <a:p>
            <a:pPr>
              <a:defRPr b="1"/>
            </a:pPr>
            <a:r>
              <a:t>educational leadership </a:t>
            </a:r>
          </a:p>
        </p:txBody>
      </p:sp>
      <p:grpSp>
        <p:nvGrpSpPr>
          <p:cNvPr id="113" name="Group 113" descr="https://www.scoutrfp.com/wp-content/uploads/2015/07/Barry-University-logo.jpg"/>
          <p:cNvGrpSpPr/>
          <p:nvPr/>
        </p:nvGrpSpPr>
        <p:grpSpPr>
          <a:xfrm>
            <a:off x="4002760" y="-18604"/>
            <a:ext cx="4635851" cy="1647839"/>
            <a:chOff x="-1" y="0"/>
            <a:chExt cx="4635849" cy="1647838"/>
          </a:xfrm>
        </p:grpSpPr>
        <p:pic>
          <p:nvPicPr>
            <p:cNvPr id="111" name="image4.jpeg" descr="https://www.scoutrfp.com/wp-content/uploads/2015/07/Barry-University-log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1"/>
              <a:ext cx="4229448" cy="1203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4635851" cy="1647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4" name="image1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2299" y="4076700"/>
            <a:ext cx="3860806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912813" y="3810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 defTabSz="758951">
              <a:defRPr b="1" spc="83" sz="2988"/>
            </a:pPr>
            <a:r>
              <a:t>Chapter 6: </a:t>
            </a:r>
            <a:endParaRPr spc="0" sz="1494">
              <a:solidFill>
                <a:srgbClr val="000000"/>
              </a:solidFill>
            </a:endParaRPr>
          </a:p>
          <a:p>
            <a:pPr algn="ctr" defTabSz="758951">
              <a:defRPr b="1" spc="83" sz="2988"/>
            </a:pPr>
            <a:r>
              <a:t>Educational authority and accountability: </a:t>
            </a:r>
          </a:p>
          <a:p>
            <a:pPr algn="ctr" defTabSz="758951">
              <a:defRPr b="1" spc="83" sz="2988"/>
            </a:pPr>
            <a:r>
              <a:t>Community, democracy, and professionalism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887412" y="1904997"/>
            <a:ext cx="9134393" cy="4688425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</p:spPr>
        <p:txBody>
          <a:bodyPr lIns="0" tIns="0" rIns="0" bIns="0"/>
          <a:lstStyle/>
          <a:p>
            <a:pPr marL="0" indent="0" algn="ctr" defTabSz="878098">
              <a:spcBef>
                <a:spcPts val="1600"/>
              </a:spcBef>
              <a:buSzTx/>
              <a:buNone/>
              <a:defRPr b="1" i="1" sz="3168" u="sng"/>
            </a:pPr>
            <a:r>
              <a:t>Turn and Talk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557942" indent="-557942" defTabSz="878098">
              <a:spcBef>
                <a:spcPts val="1600"/>
              </a:spcBef>
              <a:defRPr sz="3366"/>
            </a:pPr>
            <a:r>
              <a:t>What is a democracy? What form of a democratic authority should characterize schools?</a:t>
            </a:r>
          </a:p>
          <a:p>
            <a:pPr marL="557942" indent="-557942" defTabSz="878098">
              <a:spcBef>
                <a:spcPts val="1600"/>
              </a:spcBef>
              <a:defRPr sz="3366"/>
            </a:pPr>
            <a:r>
              <a:t>What is a community? Who are its members? Which community should dominate in decisions about schooling?</a:t>
            </a:r>
          </a:p>
          <a:p>
            <a:pPr marL="557942" indent="-557942" defTabSz="878098">
              <a:spcBef>
                <a:spcPts val="1600"/>
              </a:spcBef>
              <a:defRPr sz="3366"/>
            </a:pPr>
            <a:r>
              <a:t>What does it mean for teachers and school leaders to be professionals? What authority over education should be ceded to professionals?</a:t>
            </a:r>
          </a:p>
        </p:txBody>
      </p:sp>
      <p:pic>
        <p:nvPicPr>
          <p:cNvPr id="17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1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2168" y="914864"/>
            <a:ext cx="1942353" cy="2920827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912813" y="380999"/>
            <a:ext cx="9144001" cy="2398600"/>
          </a:xfrm>
          <a:prstGeom prst="rect">
            <a:avLst/>
          </a:prstGeom>
        </p:spPr>
        <p:txBody>
          <a:bodyPr/>
          <a:lstStyle/>
          <a:p>
            <a:pPr algn="ctr" defTabSz="676655">
              <a:defRPr b="1" spc="74" sz="2664"/>
            </a:pPr>
            <a:r>
              <a:t>E</a:t>
            </a:r>
            <a:r>
              <a:rPr spc="84" sz="3034"/>
              <a:t>thical Dilemma Discussion </a:t>
            </a:r>
            <a:endParaRPr spc="84" sz="3034"/>
          </a:p>
          <a:p>
            <a:pPr algn="ctr" defTabSz="676655">
              <a:defRPr b="1" spc="84" sz="3034"/>
            </a:pPr>
            <a:r>
              <a:t>Facilitator/Discussant (30 points) </a:t>
            </a:r>
          </a:p>
          <a:p>
            <a:pPr algn="ctr" defTabSz="676655">
              <a:defRPr b="1" i="1" spc="74" sz="2664"/>
            </a:pPr>
          </a:p>
          <a:p>
            <a:pPr algn="ctr" defTabSz="676655">
              <a:defRPr b="1" i="1" spc="74" sz="2664"/>
            </a:pPr>
            <a:r>
              <a:t>L</a:t>
            </a:r>
            <a:r>
              <a:rPr b="0"/>
              <a:t>ead and facilitate a class discussion concerning a school-related ethical dilemma using supporting details from the text.</a:t>
            </a:r>
            <a:endParaRPr b="0"/>
          </a:p>
          <a:p>
            <a:pPr algn="ctr" defTabSz="676655">
              <a:defRPr b="1" i="1" spc="74" sz="2664"/>
            </a:pPr>
            <a:r>
              <a:rPr b="0"/>
              <a:t> </a:t>
            </a:r>
          </a:p>
        </p:txBody>
      </p:sp>
      <p:pic>
        <p:nvPicPr>
          <p:cNvPr id="176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1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2168" y="914864"/>
            <a:ext cx="1942353" cy="2920827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3459424" y="2767603"/>
            <a:ext cx="3066121" cy="3842074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60358">
              <a:lnSpc>
                <a:spcPct val="90000"/>
              </a:lnSpc>
              <a:spcBef>
                <a:spcPts val="1600"/>
              </a:spcBef>
              <a:defRPr b="1" sz="2716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2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16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Patience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16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Jeralene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16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Rebecca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16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Jennifer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16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Cindy</a:t>
            </a:r>
          </a:p>
        </p:txBody>
      </p:sp>
      <p:sp>
        <p:nvSpPr>
          <p:cNvPr id="179" name="Shape 179"/>
          <p:cNvSpPr/>
          <p:nvPr/>
        </p:nvSpPr>
        <p:spPr>
          <a:xfrm>
            <a:off x="6772444" y="2767603"/>
            <a:ext cx="3066122" cy="3842074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60358">
              <a:lnSpc>
                <a:spcPct val="90000"/>
              </a:lnSpc>
              <a:spcBef>
                <a:spcPts val="1600"/>
              </a:spcBef>
              <a:defRPr b="1" sz="2716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3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16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Monica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16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Joshua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16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Martha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16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Barbara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16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Justinvil</a:t>
            </a:r>
          </a:p>
        </p:txBody>
      </p:sp>
      <p:sp>
        <p:nvSpPr>
          <p:cNvPr id="180" name="Shape 180"/>
          <p:cNvSpPr/>
          <p:nvPr/>
        </p:nvSpPr>
        <p:spPr>
          <a:xfrm>
            <a:off x="146403" y="2767603"/>
            <a:ext cx="3066121" cy="3842074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86967">
              <a:lnSpc>
                <a:spcPct val="90000"/>
              </a:lnSpc>
              <a:spcBef>
                <a:spcPts val="1700"/>
              </a:spcBef>
              <a:defRPr b="1" sz="2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1</a:t>
            </a:r>
          </a:p>
          <a:p>
            <a:pPr algn="ctr" defTabSz="886967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Mercie </a:t>
            </a:r>
          </a:p>
          <a:p>
            <a:pPr algn="ctr" defTabSz="886967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Roseline </a:t>
            </a:r>
          </a:p>
          <a:p>
            <a:pPr algn="ctr" defTabSz="886967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Tamar</a:t>
            </a:r>
          </a:p>
          <a:p>
            <a:pPr algn="ctr" defTabSz="886967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Karen</a:t>
            </a:r>
          </a:p>
          <a:p>
            <a:pPr algn="ctr" defTabSz="886967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Francesca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2355848" y="165100"/>
            <a:ext cx="9144004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In-Class Reflection (ongoing)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xfrm>
            <a:off x="2043112" y="1930399"/>
            <a:ext cx="9574560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Respond briefly and in writing each week to a scenario related to effective professional communication processes that support sustainable, collaborative relationships through ethical communication.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You may use the scenario in the assigned textbook chapter or one that was discussed in class.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The length should be at least one full page, typed, double spaced, Times New Roman font size 12.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Must have a cover page and reference page(s).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Use APA format (refer to the APA manual and page 9 of the syllabus).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Refer to the Written In-Class Assignment Rubric in page 19 of the syllabus.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Bring a copy to class for discussion. </a:t>
            </a:r>
          </a:p>
        </p:txBody>
      </p:sp>
      <p:pic>
        <p:nvPicPr>
          <p:cNvPr id="18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1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025" y="-16025"/>
            <a:ext cx="2810101" cy="281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2614612" y="495300"/>
            <a:ext cx="9144004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Weekly Reflections and Summary Paper (ongoing)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2830510" y="2209799"/>
            <a:ext cx="9134396" cy="4114802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Summarize the weekly in-class reflections in a written paper relating them to effective professional communication processes that support sustainable, collaborative relationships through ethical communication.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Double spaced, Times New Roman, font size 12.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Must have a cover page and reference page(s).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Use APA format (refer the APA manual and page 9 of the syllabus).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Bring a copy to class for discussion. </a:t>
            </a:r>
          </a:p>
        </p:txBody>
      </p:sp>
      <p:pic>
        <p:nvPicPr>
          <p:cNvPr id="18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1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322" y="-22623"/>
            <a:ext cx="2820343" cy="2820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1331811" y="277365"/>
            <a:ext cx="9144005" cy="1371601"/>
          </a:xfrm>
          <a:prstGeom prst="rect">
            <a:avLst/>
          </a:prstGeom>
        </p:spPr>
        <p:txBody>
          <a:bodyPr/>
          <a:lstStyle>
            <a:lvl1pPr algn="ctr">
              <a:defRPr b="1" spc="108" sz="3900"/>
            </a:lvl1pPr>
          </a:lstStyle>
          <a:p>
            <a:pPr/>
            <a:r>
              <a:t>Embedded Scenario/Role Play Presentation Collaboration 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211558" y="1904999"/>
            <a:ext cx="11384512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Create and share scenarios that identify and analyze various leadership resilient behaviors which demonstrate the maintenance of a focus on the school vision and constructive reactions to barriers. </a:t>
            </a:r>
          </a:p>
        </p:txBody>
      </p:sp>
      <p:pic>
        <p:nvPicPr>
          <p:cNvPr id="19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1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 197"/>
          <p:cNvGrpSpPr/>
          <p:nvPr/>
        </p:nvGrpSpPr>
        <p:grpSpPr>
          <a:xfrm>
            <a:off x="330199" y="3238500"/>
            <a:ext cx="2114403" cy="2557166"/>
            <a:chOff x="0" y="0"/>
            <a:chExt cx="2114401" cy="2557165"/>
          </a:xfrm>
        </p:grpSpPr>
        <p:sp>
          <p:nvSpPr>
            <p:cNvPr id="195" name="Shape 195"/>
            <p:cNvSpPr/>
            <p:nvPr/>
          </p:nvSpPr>
          <p:spPr>
            <a:xfrm>
              <a:off x="0" y="0"/>
              <a:ext cx="2114402" cy="2557166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rgbClr val="FF6C1D"/>
                </a:gs>
                <a:gs pos="100000">
                  <a:schemeClr val="accent5">
                    <a:hueOff val="-605048"/>
                    <a:satOff val="6194"/>
                    <a:lumOff val="30342"/>
                  </a:schemeClr>
                </a:gs>
              </a:gsLst>
              <a:lin ang="16200000" scaled="0"/>
            </a:gradFill>
            <a:ln w="9525" cap="flat">
              <a:solidFill>
                <a:srgbClr val="F76A1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-1" y="953464"/>
              <a:ext cx="1590695" cy="65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Relevant Scenario</a:t>
              </a:r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2539999" y="3238500"/>
            <a:ext cx="2114403" cy="2557166"/>
            <a:chOff x="0" y="0"/>
            <a:chExt cx="2114401" cy="2557165"/>
          </a:xfrm>
        </p:grpSpPr>
        <p:sp>
          <p:nvSpPr>
            <p:cNvPr id="198" name="Shape 198"/>
            <p:cNvSpPr/>
            <p:nvPr/>
          </p:nvSpPr>
          <p:spPr>
            <a:xfrm>
              <a:off x="0" y="0"/>
              <a:ext cx="2114402" cy="2557166"/>
            </a:xfrm>
            <a:prstGeom prst="rightArrow">
              <a:avLst>
                <a:gd name="adj1" fmla="val 32000"/>
                <a:gd name="adj2" fmla="val 77402"/>
              </a:avLst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-1" y="1099514"/>
              <a:ext cx="1590695" cy="358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Assign Roles</a:t>
              </a:r>
            </a:p>
          </p:txBody>
        </p:sp>
      </p:grpSp>
      <p:grpSp>
        <p:nvGrpSpPr>
          <p:cNvPr id="203" name="Group 203"/>
          <p:cNvGrpSpPr/>
          <p:nvPr/>
        </p:nvGrpSpPr>
        <p:grpSpPr>
          <a:xfrm>
            <a:off x="4749799" y="3238500"/>
            <a:ext cx="2114403" cy="2557166"/>
            <a:chOff x="0" y="0"/>
            <a:chExt cx="2114401" cy="2557165"/>
          </a:xfrm>
        </p:grpSpPr>
        <p:sp>
          <p:nvSpPr>
            <p:cNvPr id="201" name="Shape 201"/>
            <p:cNvSpPr/>
            <p:nvPr/>
          </p:nvSpPr>
          <p:spPr>
            <a:xfrm>
              <a:off x="0" y="0"/>
              <a:ext cx="2114402" cy="2557166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-1" y="966164"/>
              <a:ext cx="1590695" cy="624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Develop Storyboard</a:t>
              </a:r>
            </a:p>
          </p:txBody>
        </p:sp>
      </p:grpSp>
      <p:grpSp>
        <p:nvGrpSpPr>
          <p:cNvPr id="206" name="Group 206"/>
          <p:cNvGrpSpPr/>
          <p:nvPr/>
        </p:nvGrpSpPr>
        <p:grpSpPr>
          <a:xfrm>
            <a:off x="6959599" y="3238500"/>
            <a:ext cx="2114403" cy="2557166"/>
            <a:chOff x="0" y="0"/>
            <a:chExt cx="2114401" cy="2557165"/>
          </a:xfrm>
        </p:grpSpPr>
        <p:sp>
          <p:nvSpPr>
            <p:cNvPr id="204" name="Shape 204"/>
            <p:cNvSpPr/>
            <p:nvPr/>
          </p:nvSpPr>
          <p:spPr>
            <a:xfrm>
              <a:off x="0" y="0"/>
              <a:ext cx="2114402" cy="2557166"/>
            </a:xfrm>
            <a:prstGeom prst="rightArrow">
              <a:avLst>
                <a:gd name="adj1" fmla="val 32000"/>
                <a:gd name="adj2" fmla="val 77402"/>
              </a:avLst>
            </a:prstGeom>
            <a:solidFill>
              <a:schemeClr val="accent3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-1" y="1093164"/>
              <a:ext cx="1590695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Act Your Role</a:t>
              </a:r>
            </a:p>
          </p:txBody>
        </p:sp>
      </p:grpSp>
      <p:grpSp>
        <p:nvGrpSpPr>
          <p:cNvPr id="209" name="Group 209"/>
          <p:cNvGrpSpPr/>
          <p:nvPr/>
        </p:nvGrpSpPr>
        <p:grpSpPr>
          <a:xfrm>
            <a:off x="9169399" y="3238500"/>
            <a:ext cx="2114403" cy="2557166"/>
            <a:chOff x="0" y="0"/>
            <a:chExt cx="2114401" cy="2557165"/>
          </a:xfrm>
        </p:grpSpPr>
        <p:sp>
          <p:nvSpPr>
            <p:cNvPr id="207" name="Shape 207"/>
            <p:cNvSpPr/>
            <p:nvPr/>
          </p:nvSpPr>
          <p:spPr>
            <a:xfrm>
              <a:off x="0" y="0"/>
              <a:ext cx="2114402" cy="2557166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chemeClr val="accent1">
                    <a:hueOff val="335733"/>
                    <a:lumOff val="21105"/>
                  </a:schemeClr>
                </a:gs>
                <a:gs pos="35000">
                  <a:srgbClr val="D4ECFF"/>
                </a:gs>
                <a:gs pos="100000">
                  <a:schemeClr val="accent1">
                    <a:hueOff val="445289"/>
                    <a:lumOff val="29916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/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-1" y="1093164"/>
              <a:ext cx="1590695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Debrief </a:t>
              </a:r>
            </a:p>
          </p:txBody>
        </p:sp>
      </p:grpSp>
      <p:grpSp>
        <p:nvGrpSpPr>
          <p:cNvPr id="212" name="Group 212"/>
          <p:cNvGrpSpPr/>
          <p:nvPr/>
        </p:nvGrpSpPr>
        <p:grpSpPr>
          <a:xfrm>
            <a:off x="2171773" y="5914938"/>
            <a:ext cx="7272437" cy="511262"/>
            <a:chOff x="0" y="0"/>
            <a:chExt cx="7272436" cy="511260"/>
          </a:xfrm>
        </p:grpSpPr>
        <p:sp>
          <p:nvSpPr>
            <p:cNvPr id="210" name="Shape 210"/>
            <p:cNvSpPr/>
            <p:nvPr/>
          </p:nvSpPr>
          <p:spPr>
            <a:xfrm>
              <a:off x="0" y="0"/>
              <a:ext cx="7272437" cy="511261"/>
            </a:xfrm>
            <a:prstGeom prst="roundRect">
              <a:avLst>
                <a:gd name="adj" fmla="val 37261"/>
              </a:avLst>
            </a:prstGeom>
            <a:gradFill flip="none" rotWithShape="1">
              <a:gsLst>
                <a:gs pos="0">
                  <a:schemeClr val="accent4">
                    <a:hueOff val="-512730"/>
                    <a:satOff val="34008"/>
                    <a:lumOff val="33784"/>
                  </a:schemeClr>
                </a:gs>
                <a:gs pos="35000">
                  <a:srgbClr val="E0BFFF"/>
                </a:gs>
                <a:gs pos="100000">
                  <a:schemeClr val="accent4">
                    <a:hueOff val="-600975"/>
                    <a:satOff val="34008"/>
                    <a:lumOff val="46757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/>
              </a:pPr>
            </a:p>
          </p:txBody>
        </p:sp>
        <p:sp>
          <p:nvSpPr>
            <p:cNvPr id="211" name="Shape 211"/>
            <p:cNvSpPr/>
            <p:nvPr/>
          </p:nvSpPr>
          <p:spPr>
            <a:xfrm>
              <a:off x="55795" y="70212"/>
              <a:ext cx="7160846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Identify the Problem                         Find a Solution </a:t>
              </a:r>
            </a:p>
          </p:txBody>
        </p:sp>
      </p:grpSp>
      <p:sp>
        <p:nvSpPr>
          <p:cNvPr id="213" name="Shape 213"/>
          <p:cNvSpPr/>
          <p:nvPr/>
        </p:nvSpPr>
        <p:spPr>
          <a:xfrm>
            <a:off x="5429307" y="6170569"/>
            <a:ext cx="1320686" cy="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In-Basket Activity 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xfrm>
            <a:off x="2043109" y="1904999"/>
            <a:ext cx="9134397" cy="411480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i="1" sz="3300"/>
            </a:pPr>
            <a:r>
              <a:t>If you have a GREEN folder with your course syllabus, your role in the activity is an elementary School Principal. You can select ONE Assistant Principal with a RED or ORANGE folder. </a:t>
            </a:r>
            <a:endParaRPr>
              <a:solidFill>
                <a:srgbClr val="000000"/>
              </a:solidFill>
            </a:endParaRPr>
          </a:p>
          <a:p>
            <a:pPr marL="0" indent="0" algn="ctr">
              <a:buSzTx/>
              <a:buNone/>
              <a:defRPr i="1" sz="3300">
                <a:solidFill>
                  <a:srgbClr val="000000"/>
                </a:solidFill>
              </a:defRPr>
            </a:pPr>
          </a:p>
          <a:p>
            <a:pPr marL="0" indent="0" algn="ctr">
              <a:buSzTx/>
              <a:buNone/>
              <a:defRPr i="1" sz="3300"/>
            </a:pPr>
            <a:r>
              <a:t>If you have a BLUE folder, you are a middle or high School Principal.  You can select up to 3 Assistant Principals with a RED or ORANGE folder.  </a:t>
            </a:r>
          </a:p>
        </p:txBody>
      </p:sp>
      <p:pic>
        <p:nvPicPr>
          <p:cNvPr id="21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1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Group 220"/>
          <p:cNvGrpSpPr/>
          <p:nvPr/>
        </p:nvGrpSpPr>
        <p:grpSpPr>
          <a:xfrm>
            <a:off x="165093" y="1968500"/>
            <a:ext cx="1603120" cy="1270000"/>
            <a:chOff x="-1" y="0"/>
            <a:chExt cx="1603119" cy="1270000"/>
          </a:xfrm>
        </p:grpSpPr>
        <p:sp>
          <p:nvSpPr>
            <p:cNvPr id="218" name="Shape 218"/>
            <p:cNvSpPr/>
            <p:nvPr/>
          </p:nvSpPr>
          <p:spPr>
            <a:xfrm>
              <a:off x="-2" y="0"/>
              <a:ext cx="1603120" cy="1270000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19" name="Shape 219"/>
            <p:cNvSpPr/>
            <p:nvPr/>
          </p:nvSpPr>
          <p:spPr>
            <a:xfrm>
              <a:off x="-2" y="380996"/>
              <a:ext cx="1603120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ELEMENTARY  PRINCIPAL</a:t>
              </a:r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165093" y="4622800"/>
            <a:ext cx="1603120" cy="1270000"/>
            <a:chOff x="-1" y="0"/>
            <a:chExt cx="1603119" cy="1270000"/>
          </a:xfrm>
        </p:grpSpPr>
        <p:sp>
          <p:nvSpPr>
            <p:cNvPr id="221" name="Shape 221"/>
            <p:cNvSpPr/>
            <p:nvPr/>
          </p:nvSpPr>
          <p:spPr>
            <a:xfrm>
              <a:off x="-2" y="0"/>
              <a:ext cx="1603120" cy="1270000"/>
            </a:xfrm>
            <a:prstGeom prst="rect">
              <a:avLst/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-2" y="380997"/>
              <a:ext cx="1603120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MIDDLE/HIGH  PRINCIPAL</a:t>
              </a:r>
            </a:p>
          </p:txBody>
        </p:sp>
      </p:grpSp>
      <p:pic>
        <p:nvPicPr>
          <p:cNvPr id="224" name="image10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2646319"/>
            <a:ext cx="1615811" cy="1152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10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5406452"/>
            <a:ext cx="1615811" cy="1152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xfrm>
            <a:off x="107908" y="-384664"/>
            <a:ext cx="9144001" cy="1371605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In-Basket Activity 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xfrm>
            <a:off x="112712" y="1264638"/>
            <a:ext cx="9134393" cy="5472585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/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Using the Code of Ethics of the Education Profession in Florida and the Florida Principal Leadership Standards, examine the assigned scenario. 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1. What possible issues/concerns might this scenario raise?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2. How could this situation become a violation of the law, the “Code” or other school/district policies?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3. In this situation, what are some potential negative consequences for the teacher/administrator, for the students and the school community?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4. What responses/actions will result in a more positive outcome and/or what proactive measures might be considered?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Principals, be ready to share out in 10 minutes!</a:t>
            </a:r>
          </a:p>
        </p:txBody>
      </p:sp>
      <p:pic>
        <p:nvPicPr>
          <p:cNvPr id="22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1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11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5245" y="2834719"/>
            <a:ext cx="2976240" cy="2232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Wrap Up</a:t>
            </a:r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xfrm>
            <a:off x="587126" y="1904998"/>
            <a:ext cx="10069680" cy="4608914"/>
          </a:xfrm>
          <a:prstGeom prst="rect">
            <a:avLst/>
          </a:prstGeom>
        </p:spPr>
        <p:txBody>
          <a:bodyPr/>
          <a:lstStyle/>
          <a:p>
            <a:pPr marL="106759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Review </a:t>
            </a:r>
            <a:endParaRPr>
              <a:solidFill>
                <a:srgbClr val="000000"/>
              </a:solidFill>
            </a:endParaRPr>
          </a:p>
          <a:p>
            <a:pPr marL="106759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Next week Assignments: </a:t>
            </a:r>
            <a:endParaRPr>
              <a:solidFill>
                <a:srgbClr val="000000"/>
              </a:solidFill>
            </a:endParaRPr>
          </a:p>
          <a:p>
            <a:pPr lvl="3" marL="216487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Weekly Reflections and Summary Paper </a:t>
            </a:r>
            <a:endParaRPr>
              <a:solidFill>
                <a:srgbClr val="000000"/>
              </a:solidFill>
            </a:endParaRPr>
          </a:p>
          <a:p>
            <a:pPr lvl="3" marL="216487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Readings - BWW Chapter 7, Ethics Chapter 7</a:t>
            </a:r>
          </a:p>
          <a:p>
            <a:pPr lvl="3" marL="216487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Preparation for Scenario/Role Play Presentation           (refer to the Communication rubric on the         EDU 615 syllabus)</a:t>
            </a:r>
          </a:p>
          <a:p>
            <a:pPr lvl="3" marL="216487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Preparation for the Ethical Dilemma </a:t>
            </a:r>
          </a:p>
        </p:txBody>
      </p:sp>
      <p:pic>
        <p:nvPicPr>
          <p:cNvPr id="23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1" cy="660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xfrm>
            <a:off x="922269" y="-385080"/>
            <a:ext cx="9144004" cy="1371601"/>
          </a:xfrm>
          <a:prstGeom prst="rect">
            <a:avLst/>
          </a:prstGeom>
        </p:spPr>
        <p:txBody>
          <a:bodyPr/>
          <a:lstStyle>
            <a:lvl1pPr algn="ctr">
              <a:defRPr b="1" spc="0" sz="3500"/>
            </a:lvl1pPr>
          </a:lstStyle>
          <a:p>
            <a:pPr/>
            <a:r>
              <a:t>References</a:t>
            </a:r>
          </a:p>
        </p:txBody>
      </p:sp>
      <p:sp>
        <p:nvSpPr>
          <p:cNvPr id="237" name="Shape 237"/>
          <p:cNvSpPr/>
          <p:nvPr>
            <p:ph type="body" idx="1"/>
          </p:nvPr>
        </p:nvSpPr>
        <p:spPr>
          <a:xfrm>
            <a:off x="445522" y="1217693"/>
            <a:ext cx="10476330" cy="4942781"/>
          </a:xfrm>
          <a:prstGeom prst="rect">
            <a:avLst/>
          </a:prstGeom>
        </p:spPr>
        <p:txBody>
          <a:bodyPr/>
          <a:lstStyle/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APA (2010). </a:t>
            </a:r>
            <a:r>
              <a:rPr i="1"/>
              <a:t>Publication manual of the American Psychological Association </a:t>
            </a:r>
            <a:r>
              <a:t>(6th ed.). Washington, DC: American Psychological </a:t>
            </a:r>
            <a:r>
              <a:rPr sz="1600"/>
              <a:t>Association. </a:t>
            </a:r>
            <a:endParaRPr sz="1600"/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Berko, R., Wolvin, A., &amp; Wolvin, D. &amp; Aitken, J. (2012).  Interpersonal and electronically mediated communication.  In K. Bowers &amp; M. Mashburn (Eds.), </a:t>
            </a:r>
          </a:p>
          <a:p>
            <a:pPr lvl="2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i="1" sz="1400"/>
            </a:pPr>
            <a:r>
              <a:t>  </a:t>
            </a:r>
            <a:r>
              <a:t>Communicating: A social, cultural and career focus </a:t>
            </a:r>
            <a:r>
              <a:rPr i="0"/>
              <a:t>(12th ed.) (pp. 130-172). Boston, MA: Pearson.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Florida School Leaders. (2016, January). </a:t>
            </a:r>
            <a:r>
              <a:rPr i="1"/>
              <a:t>The William Cecil Golden school leadership development program. </a:t>
            </a:r>
            <a:r>
              <a:t>Retrieved from the Florida Department of </a:t>
            </a:r>
          </a:p>
          <a:p>
            <a:pPr lvl="2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   </a:t>
            </a:r>
            <a:r>
              <a:t>Education website http://www.floridaschoolleaders.org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Roth, L. (2013, July). New Colonial High principal misused credit card in Palm Beach </a:t>
            </a:r>
            <a:r>
              <a:rPr i="1"/>
              <a:t>Orlando Sentinel. </a:t>
            </a:r>
            <a:r>
              <a:t>Retrieved from http://</a:t>
            </a:r>
          </a:p>
          <a:p>
            <a:pPr lvl="3" marL="0" indent="83542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articles.orlandosentinel.com/2013-07-09/features/os-colonial-principal-credit-problem-20130709_1_school-credit-card-school-financial-management-reprimand and http://alt.coxnewsweb.com/palmbeachpost/pdf/070809princeletter.pdf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Strike, K.A., Haller, E.J. &amp; Soltis, J.E. (2005). Educational authority and accountability: Community, democracy, and professionalism. In K.A. Strike (Ed.), </a:t>
            </a:r>
            <a:r>
              <a:rPr i="1"/>
              <a:t>The </a:t>
            </a:r>
            <a:endParaRPr i="1"/>
          </a:p>
          <a:p>
            <a:pPr lvl="3" marL="0" indent="83542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rPr i="1"/>
              <a:t>ethics of school administration</a:t>
            </a:r>
            <a:r>
              <a:t> (3rd ed.) (pp. 93-126). New York, NY: Teachers College.</a:t>
            </a:r>
          </a:p>
        </p:txBody>
      </p:sp>
      <p:pic>
        <p:nvPicPr>
          <p:cNvPr id="23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8700" y="74800"/>
            <a:ext cx="1590562" cy="451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1522413" y="127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Agenda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1522412" y="1417983"/>
            <a:ext cx="9134393" cy="524049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98">
                <a:solidFill>
                  <a:srgbClr val="030303"/>
                </a:solidFill>
              </a:defRPr>
            </a:pPr>
            <a:r>
              <a:t>Welcome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98">
                <a:solidFill>
                  <a:srgbClr val="030303"/>
                </a:solidFill>
              </a:defRPr>
            </a:pPr>
            <a:r>
              <a:t>Tentative Course Calendar and Assignment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98">
                <a:solidFill>
                  <a:srgbClr val="030303"/>
                </a:solidFill>
              </a:defRPr>
            </a:pPr>
            <a:r>
              <a:t>Ethical Implications Discussion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98">
                <a:solidFill>
                  <a:srgbClr val="030303"/>
                </a:solidFill>
              </a:defRPr>
            </a:pPr>
            <a:r>
              <a:t>Unpacking the Florida Principal Leadership Standards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98">
                <a:solidFill>
                  <a:srgbClr val="030303"/>
                </a:solidFill>
              </a:defRPr>
            </a:pPr>
            <a:r>
              <a:t>Leadership Clock Buddies Activity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98">
                <a:solidFill>
                  <a:srgbClr val="030303"/>
                </a:solidFill>
              </a:defRPr>
            </a:pPr>
            <a:r>
              <a:t>Berko, R., Wolvin, A., &amp; Wolvin, D. &amp; Aitken, J. (2012).  Interpersonal and electronically mediated </a:t>
            </a:r>
          </a:p>
          <a:p>
            <a:pPr lvl="1" marL="0" indent="214884" defTabSz="620583">
              <a:spcBef>
                <a:spcPts val="1100"/>
              </a:spcBef>
              <a:buClrTx/>
              <a:buSzTx/>
              <a:buFontTx/>
              <a:buNone/>
              <a:defRPr sz="1598">
                <a:solidFill>
                  <a:srgbClr val="030303"/>
                </a:solidFill>
              </a:defRPr>
            </a:pPr>
            <a:r>
              <a:t>    communication.  In K. Bowers &amp; M. Mashburn (Eds.), </a:t>
            </a:r>
            <a:r>
              <a:rPr i="1"/>
              <a:t>Communicating: A social, cultural and career focus   </a:t>
            </a:r>
            <a:endParaRPr i="1"/>
          </a:p>
          <a:p>
            <a:pPr lvl="2" marL="0" indent="310291" defTabSz="620583">
              <a:spcBef>
                <a:spcPts val="1100"/>
              </a:spcBef>
              <a:buSzTx/>
              <a:buNone/>
              <a:defRPr i="1" sz="1598">
                <a:solidFill>
                  <a:srgbClr val="030303"/>
                </a:solidFill>
              </a:defRPr>
            </a:pPr>
            <a:r>
              <a:rPr i="0"/>
              <a:t>  (12th ed.)</a:t>
            </a:r>
            <a:r>
              <a:t> </a:t>
            </a:r>
            <a:r>
              <a:rPr i="0"/>
              <a:t>(pp. 130-172). Boston, MA: Pearson.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98">
                <a:solidFill>
                  <a:srgbClr val="030303"/>
                </a:solidFill>
              </a:defRPr>
            </a:pPr>
            <a:r>
              <a:t>Strike, K.A., Haller, E.J. &amp; Soltis, J.E. (2005). Educational authority and accountability: Community, democracy, </a:t>
            </a:r>
          </a:p>
          <a:p>
            <a:pPr lvl="2" marL="0" indent="429768" defTabSz="620583">
              <a:spcBef>
                <a:spcPts val="1100"/>
              </a:spcBef>
              <a:buClrTx/>
              <a:buSzTx/>
              <a:buFontTx/>
              <a:buNone/>
              <a:defRPr sz="1598">
                <a:solidFill>
                  <a:srgbClr val="030303"/>
                </a:solidFill>
              </a:defRPr>
            </a:pPr>
            <a:r>
              <a:t>and professionalism. In K.A. Strike (Ed.), </a:t>
            </a:r>
            <a:r>
              <a:rPr i="1"/>
              <a:t>The ethics of school administration </a:t>
            </a:r>
            <a:r>
              <a:t>(3rd ed.) </a:t>
            </a:r>
            <a:r>
              <a:t>(pp. 93-126). New </a:t>
            </a:r>
          </a:p>
          <a:p>
            <a:pPr lvl="2" marL="0" indent="429768" defTabSz="620583">
              <a:spcBef>
                <a:spcPts val="1100"/>
              </a:spcBef>
              <a:buClrTx/>
              <a:buSzTx/>
              <a:buFontTx/>
              <a:buNone/>
              <a:defRPr sz="1598">
                <a:solidFill>
                  <a:srgbClr val="030303"/>
                </a:solidFill>
              </a:defRPr>
            </a:pPr>
            <a:r>
              <a:t>York, NY: Teachers College.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98">
                <a:solidFill>
                  <a:srgbClr val="030303"/>
                </a:solidFill>
              </a:defRPr>
            </a:pPr>
            <a:r>
              <a:t>In-Class Reflection and Weekly Reflections and Summary Paper Feedback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98">
                <a:solidFill>
                  <a:srgbClr val="030303"/>
                </a:solidFill>
              </a:defRPr>
            </a:pPr>
            <a:r>
              <a:t>Embedded scenario/role play collaboration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98">
                <a:solidFill>
                  <a:srgbClr val="030303"/>
                </a:solidFill>
              </a:defRPr>
            </a:pPr>
            <a:r>
              <a:t>Problem-based Learning using the Florida Principal Leadership Standards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98">
                <a:solidFill>
                  <a:srgbClr val="030303"/>
                </a:solidFill>
              </a:defRPr>
            </a:pPr>
            <a:r>
              <a:t>Next Week: Ongoing readings, scenario/role play presentation, ethical dilemma discussion</a:t>
            </a:r>
          </a:p>
        </p:txBody>
      </p:sp>
      <p:pic>
        <p:nvPicPr>
          <p:cNvPr id="11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1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8200" y="1530350"/>
            <a:ext cx="2326601" cy="125838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7287" y="2222500"/>
            <a:ext cx="4406903" cy="439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>
            <p:ph type="title"/>
          </p:nvPr>
        </p:nvSpPr>
        <p:spPr>
          <a:xfrm>
            <a:off x="4751437" y="2129480"/>
            <a:ext cx="9144005" cy="137160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spc="0" sz="2800"/>
            </a:lvl1pPr>
          </a:lstStyle>
          <a:p>
            <a:pPr/>
            <a:r>
              <a:t>Tentative Course </a:t>
            </a:r>
          </a:p>
        </p:txBody>
      </p:sp>
      <p:pic>
        <p:nvPicPr>
          <p:cNvPr id="123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0139" y="1001899"/>
            <a:ext cx="2326601" cy="660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34" y="0"/>
            <a:ext cx="661715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114820" y="2946399"/>
            <a:ext cx="6352184" cy="347368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26" name="Shape 126"/>
          <p:cNvSpPr/>
          <p:nvPr/>
        </p:nvSpPr>
        <p:spPr>
          <a:xfrm>
            <a:off x="114820" y="419100"/>
            <a:ext cx="6352184" cy="2541291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4885" y="3048236"/>
            <a:ext cx="1510378" cy="429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416" y="-90036"/>
            <a:ext cx="9376268" cy="6858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250" y="6504620"/>
            <a:ext cx="9372600" cy="37646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487115" y="6478320"/>
            <a:ext cx="9350869" cy="403664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474910" y="863352"/>
            <a:ext cx="9375280" cy="2128891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474910" y="2989164"/>
            <a:ext cx="9375280" cy="1236963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474910" y="4213523"/>
            <a:ext cx="9375280" cy="1358903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1928812" y="-76200"/>
            <a:ext cx="9144004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Consider the ethical implications </a:t>
            </a:r>
          </a:p>
        </p:txBody>
      </p:sp>
      <p:pic>
        <p:nvPicPr>
          <p:cNvPr id="13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1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body" sz="half" idx="1"/>
          </p:nvPr>
        </p:nvSpPr>
        <p:spPr>
          <a:xfrm>
            <a:off x="1322594" y="1406425"/>
            <a:ext cx="4384300" cy="528131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b="1" sz="2790">
                <a:solidFill>
                  <a:srgbClr val="040200"/>
                </a:solidFill>
              </a:defRPr>
            </a:pPr>
            <a:r>
              <a:t>New Colonial High principal misused school credit card in Palm Beach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32">
                <a:solidFill>
                  <a:srgbClr val="040200"/>
                </a:solidFill>
              </a:defRPr>
            </a:pPr>
            <a:r>
              <a:t>July 9, 2013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32">
                <a:solidFill>
                  <a:srgbClr val="040200"/>
                </a:solidFill>
              </a:defRPr>
            </a:pPr>
            <a:r>
              <a:t>Principal Jonathan Prince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32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http://articles.orlandosentinel.com/2013-07-09/features/os-colonial-principal-credit-problem-20130709_1_school-credit-card-school-financial-management-reprimand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32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4" invalidUrl="" action="" tgtFrame="" tooltip="" history="1" highlightClick="0" endSnd="0"/>
              </a:rPr>
              <a:t>http://alt.coxnewsweb.com/palmbeachpost/pdf/070809princeletter.pdf</a:t>
            </a:r>
          </a:p>
        </p:txBody>
      </p:sp>
      <p:pic>
        <p:nvPicPr>
          <p:cNvPr id="139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41574" y="1412775"/>
            <a:ext cx="3570827" cy="5268611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1522413" y="4953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Unpacking the Florida Principal Leadership Standards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1522412" y="1904999"/>
            <a:ext cx="9134393" cy="4114802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The State of FL Principal Leadership Standards addressed: </a:t>
            </a: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Domain 1: Student Achievement </a:t>
            </a:r>
            <a:endParaRPr sz="1700">
              <a:solidFill>
                <a:srgbClr val="000000"/>
              </a:solidFill>
            </a:endParaRPr>
          </a:p>
          <a:p>
            <a:pPr lvl="6" marL="0" indent="1901033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 u="sng"/>
            </a:pPr>
            <a:r>
              <a:t>Standard 1: Student Learning Results</a:t>
            </a:r>
            <a:r>
              <a:rPr u="none"/>
              <a:t> </a:t>
            </a:r>
            <a:endParaRPr sz="1700">
              <a:solidFill>
                <a:srgbClr val="000000"/>
              </a:solidFill>
            </a:endParaRPr>
          </a:p>
          <a:p>
            <a:pPr lvl="6" marL="0" indent="1901033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Effective school leaders achieve results on the school’s</a:t>
            </a:r>
          </a:p>
          <a:p>
            <a:pPr lvl="6" marL="0" indent="1901033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student learning goals. </a:t>
            </a:r>
            <a:endParaRPr sz="1700">
              <a:solidFill>
                <a:srgbClr val="000000"/>
              </a:solidFill>
            </a:endParaRPr>
          </a:p>
          <a:p>
            <a:pPr lvl="5" marL="0" indent="2240506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1700">
                <a:solidFill>
                  <a:srgbClr val="000000"/>
                </a:solidFill>
              </a:defRPr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Domain 4: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3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 u="sng"/>
            </a:pPr>
            <a:r>
              <a:t>Standard 10: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3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Effective school leaders demonstrate personal and </a:t>
            </a:r>
          </a:p>
          <a:p>
            <a:pPr lvl="6" marL="0" indent="1901033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professional behaviors consistent with quality practices in </a:t>
            </a:r>
          </a:p>
          <a:p>
            <a:pPr lvl="6" marL="0" indent="1901033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education and as a community leader. </a:t>
            </a:r>
          </a:p>
        </p:txBody>
      </p:sp>
      <p:pic>
        <p:nvPicPr>
          <p:cNvPr id="143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1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86616" y="1473200"/>
            <a:ext cx="2538686" cy="18651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1522413" y="-3302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Leadership Clock Buddies</a:t>
            </a:r>
          </a:p>
        </p:txBody>
      </p:sp>
      <p:pic>
        <p:nvPicPr>
          <p:cNvPr id="14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1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>
            <p:ph type="body" sz="half" idx="1"/>
          </p:nvPr>
        </p:nvSpPr>
        <p:spPr>
          <a:xfrm>
            <a:off x="6063753" y="1338806"/>
            <a:ext cx="5591196" cy="4758649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 u="sng"/>
            </a:pPr>
            <a:r>
              <a:t>Purpose:</a:t>
            </a:r>
            <a:r>
              <a:rPr u="none"/>
              <a:t> 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/>
            </a:pPr>
            <a:r>
              <a:t>To support collaborative educational leadership researcher pairs for effective leadership communication.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</a:p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 u="sng"/>
            </a:pPr>
            <a:r>
              <a:t>Instructions: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an appointment with 12 different educational leadership researchers (one for each hour of the leadership clock).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Ensure that you both record the appointment on the leadership clocks.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the appointment if there is a vacant slot at the hour for both of your leadership clocks. </a:t>
            </a:r>
          </a:p>
        </p:txBody>
      </p:sp>
      <p:pic>
        <p:nvPicPr>
          <p:cNvPr id="149" name="image5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567" y="1341050"/>
            <a:ext cx="5187251" cy="4754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2" name="Group 152"/>
          <p:cNvGrpSpPr/>
          <p:nvPr/>
        </p:nvGrpSpPr>
        <p:grpSpPr>
          <a:xfrm>
            <a:off x="2125573" y="3174995"/>
            <a:ext cx="1781239" cy="883069"/>
            <a:chOff x="0" y="-1"/>
            <a:chExt cx="1781237" cy="883068"/>
          </a:xfrm>
        </p:grpSpPr>
        <p:sp>
          <p:nvSpPr>
            <p:cNvPr id="150" name="Shape 150"/>
            <p:cNvSpPr/>
            <p:nvPr/>
          </p:nvSpPr>
          <p:spPr>
            <a:xfrm>
              <a:off x="-1" y="-2"/>
              <a:ext cx="1781239" cy="883070"/>
            </a:xfrm>
            <a:prstGeom prst="roundRect">
              <a:avLst>
                <a:gd name="adj" fmla="val 21573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55796" y="79580"/>
              <a:ext cx="1669641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1700" u="sng">
                  <a:latin typeface="Corbel"/>
                  <a:ea typeface="Corbel"/>
                  <a:cs typeface="Corbel"/>
                  <a:sym typeface="Corbel"/>
                </a:defRPr>
              </a:pPr>
              <a:r>
                <a:t>Terrence’s</a:t>
              </a:r>
              <a:r>
                <a:rPr u="none"/>
                <a:t> Leadership Clock EDU 615</a:t>
              </a:r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4491793" y="4525890"/>
            <a:ext cx="1087401" cy="496831"/>
            <a:chOff x="-1" y="0"/>
            <a:chExt cx="1087399" cy="496829"/>
          </a:xfrm>
        </p:grpSpPr>
        <p:sp>
          <p:nvSpPr>
            <p:cNvPr id="153" name="Shape 153"/>
            <p:cNvSpPr/>
            <p:nvPr/>
          </p:nvSpPr>
          <p:spPr>
            <a:xfrm>
              <a:off x="-2" y="-1"/>
              <a:ext cx="1087401" cy="496831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55796" y="127761"/>
              <a:ext cx="97580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Francesca</a:t>
              </a: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3666296" y="1388990"/>
            <a:ext cx="1087399" cy="496831"/>
            <a:chOff x="-1" y="0"/>
            <a:chExt cx="1087398" cy="496829"/>
          </a:xfrm>
        </p:grpSpPr>
        <p:sp>
          <p:nvSpPr>
            <p:cNvPr id="156" name="Shape 156"/>
            <p:cNvSpPr/>
            <p:nvPr/>
          </p:nvSpPr>
          <p:spPr>
            <a:xfrm>
              <a:off x="-2" y="-1"/>
              <a:ext cx="1087400" cy="496831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55796" y="127761"/>
              <a:ext cx="97580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Karen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2"/>
      <p:bldP build="whole" bldLvl="1" animBg="1" rev="0" advAuto="0" spid="152" grpId="1"/>
      <p:bldP build="whole" bldLvl="1" animBg="1" rev="0" advAuto="0" spid="158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595313" y="355600"/>
            <a:ext cx="9144001" cy="1371600"/>
          </a:xfrm>
          <a:prstGeom prst="rect">
            <a:avLst/>
          </a:prstGeom>
        </p:spPr>
        <p:txBody>
          <a:bodyPr/>
          <a:lstStyle>
            <a:lvl1pPr algn="ctr" defTabSz="758951">
              <a:defRPr b="1" spc="83" sz="2988"/>
            </a:lvl1pPr>
          </a:lstStyle>
          <a:p>
            <a:pPr/>
            <a:r>
              <a:t>Chapter 6:                                               Interpersonal and electronically mediated communication 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68956" y="1817040"/>
            <a:ext cx="10120515" cy="4857080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638246" indent="-638246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300"/>
            </a:pPr>
            <a:r>
              <a:t>Illustrate how self-disclosure plays a role in both self-understanding and understanding of another person. </a:t>
            </a:r>
          </a:p>
          <a:p>
            <a:pPr marL="638246" indent="-638246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300"/>
            </a:pPr>
            <a:r>
              <a:t>Explain the roles of trust, approval seeking, emotions,   and power as they relate to interpersonal communication. </a:t>
            </a:r>
          </a:p>
          <a:p>
            <a:pPr marL="638246" indent="-638246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300"/>
            </a:pPr>
            <a:r>
              <a:t>Compare and contrast the similarities and differences in the communication of males and females and their potential effects on interpersonal communication. </a:t>
            </a:r>
          </a:p>
          <a:p>
            <a:pPr marL="638246" indent="-638246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300"/>
            </a:pPr>
            <a:r>
              <a:t>Analyze the role of sexual harassment in the workplace. </a:t>
            </a:r>
          </a:p>
        </p:txBody>
      </p:sp>
      <p:pic>
        <p:nvPicPr>
          <p:cNvPr id="16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1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3" y="948654"/>
            <a:ext cx="2187651" cy="2736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595313" y="355600"/>
            <a:ext cx="9144001" cy="1371600"/>
          </a:xfrm>
          <a:prstGeom prst="rect">
            <a:avLst/>
          </a:prstGeom>
        </p:spPr>
        <p:txBody>
          <a:bodyPr/>
          <a:lstStyle>
            <a:lvl1pPr algn="ctr" defTabSz="758951">
              <a:defRPr b="1" spc="83" sz="2988"/>
            </a:lvl1pPr>
          </a:lstStyle>
          <a:p>
            <a:pPr/>
            <a:r>
              <a:t>Chapter 6:                                               Interpersonal and electronically mediated communication 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68956" y="1817040"/>
            <a:ext cx="10120515" cy="4857080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defTabSz="905255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300"/>
            </a:pPr>
            <a:r>
              <a:t>5.  Describe the role of bullying as a verbal and nonverbal</a:t>
            </a:r>
          </a:p>
          <a:p>
            <a:pPr lvl="2" marL="0" indent="457200" defTabSz="905255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300"/>
            </a:pPr>
            <a:r>
              <a:t>communication weapon.</a:t>
            </a: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300"/>
            </a:pPr>
            <a:r>
              <a:t>6.  Define what relationships are and demonstrate how         </a:t>
            </a:r>
          </a:p>
          <a:p>
            <a:pPr lvl="2" marL="0" indent="457200" defTabSz="905255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300"/>
            </a:pPr>
            <a:r>
              <a:t>they develop, continue, and end. </a:t>
            </a: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300"/>
            </a:pPr>
            <a:r>
              <a:t>7.  Evaluate the causes of relational conflict. </a:t>
            </a: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300"/>
            </a:pPr>
            <a:r>
              <a:t>8.  Explain how to be a better online electronically mediated </a:t>
            </a:r>
          </a:p>
          <a:p>
            <a:pPr lvl="2" marL="0" indent="457200" defTabSz="905255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300"/>
            </a:pPr>
            <a:r>
              <a:t>communicator. </a:t>
            </a:r>
          </a:p>
        </p:txBody>
      </p:sp>
      <p:pic>
        <p:nvPicPr>
          <p:cNvPr id="16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1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3" y="948654"/>
            <a:ext cx="2187651" cy="2736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