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9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b="1"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b="1"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b="1" spc="60" sz="4000">
                <a:solidFill>
                  <a:srgbClr val="000000"/>
                </a:solidFill>
              </a:defRPr>
            </a:pPr>
          </a:p>
          <a:p>
            <a:pPr>
              <a:defRPr b="1" i="1" spc="0" sz="4000"/>
            </a:pPr>
            <a:r>
              <a:t>Week #8: Thursday, March 3,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56" y="-18606"/>
            <a:ext cx="4635858" cy="1647841"/>
            <a:chOff x="-1" y="0"/>
            <a:chExt cx="4635856" cy="1647840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1"/>
              <a:ext cx="4229455" cy="1203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4635858" cy="1647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8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912813" y="3810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0" sz="4100"/>
            </a:pPr>
            <a:r>
              <a:t>Chapter 7: </a:t>
            </a:r>
            <a:endParaRPr>
              <a:solidFill>
                <a:srgbClr val="000000"/>
              </a:solidFill>
            </a:endParaRPr>
          </a:p>
          <a:p>
            <a:pPr algn="ctr" defTabSz="758951">
              <a:defRPr b="1" spc="0" sz="4100"/>
            </a:pPr>
            <a:r>
              <a:t>Diversity, multiculturalism and religion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887412" y="1904997"/>
            <a:ext cx="9134393" cy="4688426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755163">
              <a:spcBef>
                <a:spcPts val="1300"/>
              </a:spcBef>
              <a:buSzTx/>
              <a:buNone/>
              <a:defRPr i="1" sz="2600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79830" indent="-479830" defTabSz="755163">
              <a:spcBef>
                <a:spcPts val="1300"/>
              </a:spcBef>
              <a:defRPr sz="2800"/>
            </a:pPr>
            <a:r>
              <a:t>Do schools have a right to affirm some people’s knowledge and marginalize that of others? Who gets to decide what schools will view as the truth or what questions are open to debate?</a:t>
            </a:r>
          </a:p>
          <a:p>
            <a:pPr marL="479830" indent="-479830" defTabSz="755163">
              <a:spcBef>
                <a:spcPts val="1300"/>
              </a:spcBef>
              <a:defRPr sz="2800"/>
            </a:pPr>
            <a:r>
              <a:t>Should the school work to create a shared American culture? Or should it try to respect each culture equally?</a:t>
            </a:r>
          </a:p>
          <a:p>
            <a:pPr marL="479830" indent="-479830" defTabSz="755163">
              <a:spcBef>
                <a:spcPts val="1300"/>
              </a:spcBef>
              <a:defRPr sz="2800"/>
            </a:pPr>
            <a:r>
              <a:t>There are multicultural as well as multireligious differences in the school population at Tenderville. Should different cultures also be addressed in school policy and the school’s curriculum? How?</a:t>
            </a:r>
          </a:p>
        </p:txBody>
      </p:sp>
      <p:pic>
        <p:nvPicPr>
          <p:cNvPr id="17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5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912813" y="380999"/>
            <a:ext cx="9144001" cy="2398600"/>
          </a:xfrm>
          <a:prstGeom prst="rect">
            <a:avLst/>
          </a:prstGeom>
        </p:spPr>
        <p:txBody>
          <a:bodyPr/>
          <a:lstStyle/>
          <a:p>
            <a:pPr algn="ctr" defTabSz="676655">
              <a:defRPr b="1" spc="0" sz="2600"/>
            </a:pPr>
            <a:r>
              <a:rPr sz="3000"/>
              <a:t>Ethical Dilemma Discussion </a:t>
            </a:r>
            <a:endParaRPr spc="84" sz="3000"/>
          </a:p>
          <a:p>
            <a:pPr algn="ctr" defTabSz="676655">
              <a:defRPr b="1" spc="0" sz="3000"/>
            </a:pPr>
            <a:r>
              <a:t>Facilitator/Discussant (30 points) </a:t>
            </a:r>
            <a:endParaRPr spc="84"/>
          </a:p>
          <a:p>
            <a:pPr algn="ctr" defTabSz="676655">
              <a:defRPr i="1" spc="74" sz="2600"/>
            </a:pPr>
          </a:p>
          <a:p>
            <a:pPr algn="ctr" defTabSz="676655">
              <a:defRPr i="1" spc="0" sz="2600"/>
            </a:pPr>
            <a:r>
              <a:t>Lead and facilitate a class discussion concerning a school-related ethical dilemma using supporting details from the text.</a:t>
            </a:r>
            <a:endParaRPr spc="74"/>
          </a:p>
          <a:p>
            <a:pPr algn="ctr" defTabSz="676655">
              <a:defRPr i="1" spc="0" sz="2600"/>
            </a:pPr>
            <a:r>
              <a:t> </a:t>
            </a:r>
          </a:p>
        </p:txBody>
      </p:sp>
      <p:pic>
        <p:nvPicPr>
          <p:cNvPr id="17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5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3459424" y="2767601"/>
            <a:ext cx="3066123" cy="384207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2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Patience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Jeralene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Rebecca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Jennifer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Cindy</a:t>
            </a:r>
          </a:p>
        </p:txBody>
      </p:sp>
      <p:sp>
        <p:nvSpPr>
          <p:cNvPr id="179" name="Shape 179"/>
          <p:cNvSpPr/>
          <p:nvPr/>
        </p:nvSpPr>
        <p:spPr>
          <a:xfrm>
            <a:off x="6772443" y="2767601"/>
            <a:ext cx="3066124" cy="384207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3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Monica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Joshua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Martha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Barbara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Justinvil</a:t>
            </a:r>
          </a:p>
        </p:txBody>
      </p:sp>
      <p:sp>
        <p:nvSpPr>
          <p:cNvPr id="180" name="Shape 180"/>
          <p:cNvSpPr/>
          <p:nvPr/>
        </p:nvSpPr>
        <p:spPr>
          <a:xfrm>
            <a:off x="146403" y="2767601"/>
            <a:ext cx="3066121" cy="384207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86966">
              <a:lnSpc>
                <a:spcPct val="90000"/>
              </a:lnSpc>
              <a:spcBef>
                <a:spcPts val="1700"/>
              </a:spcBef>
              <a:defRPr sz="2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1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Mercie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Roseline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Tamar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Karen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Francesca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In-Class Reflection (best sample)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8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2614611" y="495300"/>
            <a:ext cx="9144005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Weekly Reflections and Summary Paper (ongoing)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2830509" y="2209799"/>
            <a:ext cx="9134397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8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1331811" y="277364"/>
            <a:ext cx="9144005" cy="1371604"/>
          </a:xfrm>
          <a:prstGeom prst="rect">
            <a:avLst/>
          </a:prstGeom>
        </p:spPr>
        <p:txBody>
          <a:bodyPr/>
          <a:lstStyle>
            <a:lvl1pPr algn="ctr">
              <a:defRPr b="1" sz="3900"/>
            </a:lvl1pPr>
          </a:lstStyle>
          <a:p>
            <a:pPr/>
            <a:r>
              <a:t>Embedded Scenario/Role Play Presentation Collaboration 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211557" y="1904999"/>
            <a:ext cx="11384514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19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3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 197"/>
          <p:cNvGrpSpPr/>
          <p:nvPr/>
        </p:nvGrpSpPr>
        <p:grpSpPr>
          <a:xfrm>
            <a:off x="330196" y="3238500"/>
            <a:ext cx="2114408" cy="2557168"/>
            <a:chOff x="0" y="0"/>
            <a:chExt cx="2114407" cy="2557167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2114407" cy="2557168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FF6C1D"/>
                </a:gs>
                <a:gs pos="100000">
                  <a:schemeClr val="accent5">
                    <a:hueOff val="-605048"/>
                    <a:satOff val="6194"/>
                    <a:lumOff val="30342"/>
                  </a:schemeClr>
                </a:gs>
              </a:gsLst>
              <a:lin ang="16200000" scaled="0"/>
            </a:gradFill>
            <a:ln w="9525" cap="flat">
              <a:solidFill>
                <a:srgbClr val="F76A1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-1" y="953464"/>
              <a:ext cx="1590698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Relevant Scenario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2539996" y="3238500"/>
            <a:ext cx="2114409" cy="2557168"/>
            <a:chOff x="0" y="0"/>
            <a:chExt cx="2114407" cy="2557167"/>
          </a:xfrm>
        </p:grpSpPr>
        <p:sp>
          <p:nvSpPr>
            <p:cNvPr id="198" name="Shape 198"/>
            <p:cNvSpPr/>
            <p:nvPr/>
          </p:nvSpPr>
          <p:spPr>
            <a:xfrm>
              <a:off x="0" y="0"/>
              <a:ext cx="2114407" cy="2557168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99" name="Shape 199"/>
            <p:cNvSpPr/>
            <p:nvPr/>
          </p:nvSpPr>
          <p:spPr>
            <a:xfrm>
              <a:off x="-1" y="1105864"/>
              <a:ext cx="1590698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Assign Roles</a:t>
              </a:r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4749795" y="3238500"/>
            <a:ext cx="2114408" cy="2557168"/>
            <a:chOff x="0" y="0"/>
            <a:chExt cx="2114407" cy="2557167"/>
          </a:xfrm>
        </p:grpSpPr>
        <p:sp>
          <p:nvSpPr>
            <p:cNvPr id="201" name="Shape 201"/>
            <p:cNvSpPr/>
            <p:nvPr/>
          </p:nvSpPr>
          <p:spPr>
            <a:xfrm>
              <a:off x="0" y="0"/>
              <a:ext cx="2114407" cy="2557168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-1" y="978864"/>
              <a:ext cx="1590697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Develop Storyboard</a:t>
              </a:r>
            </a:p>
          </p:txBody>
        </p:sp>
      </p:grpSp>
      <p:grpSp>
        <p:nvGrpSpPr>
          <p:cNvPr id="206" name="Group 206"/>
          <p:cNvGrpSpPr/>
          <p:nvPr/>
        </p:nvGrpSpPr>
        <p:grpSpPr>
          <a:xfrm>
            <a:off x="6959596" y="3238500"/>
            <a:ext cx="2114408" cy="2557168"/>
            <a:chOff x="0" y="0"/>
            <a:chExt cx="2114407" cy="2557167"/>
          </a:xfrm>
        </p:grpSpPr>
        <p:sp>
          <p:nvSpPr>
            <p:cNvPr id="204" name="Shape 204"/>
            <p:cNvSpPr/>
            <p:nvPr/>
          </p:nvSpPr>
          <p:spPr>
            <a:xfrm>
              <a:off x="0" y="0"/>
              <a:ext cx="2114407" cy="2557168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-1" y="1093164"/>
              <a:ext cx="159069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/>
              <a:r>
                <a:t>Act Your Role</a:t>
              </a:r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9169396" y="3238500"/>
            <a:ext cx="2114408" cy="2557168"/>
            <a:chOff x="0" y="0"/>
            <a:chExt cx="2114407" cy="2557167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2114407" cy="2557168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chemeClr val="accent1">
                    <a:hueOff val="335733"/>
                    <a:lumOff val="21105"/>
                  </a:schemeClr>
                </a:gs>
                <a:gs pos="35000">
                  <a:srgbClr val="D4ECFF"/>
                </a:gs>
                <a:gs pos="100000">
                  <a:schemeClr val="accent1">
                    <a:hueOff val="445289"/>
                    <a:lumOff val="29916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-1" y="1093164"/>
              <a:ext cx="159069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Debrief </a:t>
              </a: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2171772" y="5914938"/>
            <a:ext cx="7272441" cy="511266"/>
            <a:chOff x="0" y="0"/>
            <a:chExt cx="7272439" cy="511265"/>
          </a:xfrm>
        </p:grpSpPr>
        <p:sp>
          <p:nvSpPr>
            <p:cNvPr id="210" name="Shape 210"/>
            <p:cNvSpPr/>
            <p:nvPr/>
          </p:nvSpPr>
          <p:spPr>
            <a:xfrm>
              <a:off x="-1" y="-1"/>
              <a:ext cx="7272441" cy="511267"/>
            </a:xfrm>
            <a:prstGeom prst="roundRect">
              <a:avLst>
                <a:gd name="adj" fmla="val 37261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/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55794" y="70212"/>
              <a:ext cx="7160849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/>
              </a:lvl1pPr>
            </a:lstStyle>
            <a:p>
              <a:pPr/>
              <a:r>
                <a:t>Identify the Problem                         Find a Solution </a:t>
              </a:r>
            </a:p>
          </p:txBody>
        </p:sp>
      </p:grpSp>
      <p:sp>
        <p:nvSpPr>
          <p:cNvPr id="213" name="Shape 213"/>
          <p:cNvSpPr/>
          <p:nvPr/>
        </p:nvSpPr>
        <p:spPr>
          <a:xfrm>
            <a:off x="5429305" y="6170569"/>
            <a:ext cx="1320688" cy="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1517648" y="2032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1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3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 220"/>
          <p:cNvGrpSpPr/>
          <p:nvPr/>
        </p:nvGrpSpPr>
        <p:grpSpPr>
          <a:xfrm>
            <a:off x="165090" y="1968500"/>
            <a:ext cx="1603123" cy="1270000"/>
            <a:chOff x="-1" y="0"/>
            <a:chExt cx="1603122" cy="1270000"/>
          </a:xfrm>
        </p:grpSpPr>
        <p:sp>
          <p:nvSpPr>
            <p:cNvPr id="218" name="Shape 218"/>
            <p:cNvSpPr/>
            <p:nvPr/>
          </p:nvSpPr>
          <p:spPr>
            <a:xfrm>
              <a:off x="-2" y="0"/>
              <a:ext cx="1603123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-2" y="380996"/>
              <a:ext cx="1603123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165090" y="4622800"/>
            <a:ext cx="1603123" cy="1270000"/>
            <a:chOff x="-1" y="0"/>
            <a:chExt cx="1603122" cy="1270000"/>
          </a:xfrm>
        </p:grpSpPr>
        <p:sp>
          <p:nvSpPr>
            <p:cNvPr id="221" name="Shape 221"/>
            <p:cNvSpPr/>
            <p:nvPr/>
          </p:nvSpPr>
          <p:spPr>
            <a:xfrm>
              <a:off x="-2" y="0"/>
              <a:ext cx="1603123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2" y="380996"/>
              <a:ext cx="1603123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24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107908" y="-384665"/>
            <a:ext cx="9144001" cy="1371607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2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42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1517648" y="2540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Wrap Up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xfrm>
            <a:off x="587126" y="1904998"/>
            <a:ext cx="10069680" cy="4608916"/>
          </a:xfrm>
          <a:prstGeom prst="rect">
            <a:avLst/>
          </a:prstGeom>
        </p:spPr>
        <p:txBody>
          <a:bodyPr/>
          <a:lstStyle/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6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Readings - BWW Chapter 8, Ethics Chapter 8</a:t>
            </a:r>
          </a:p>
          <a:p>
            <a:pPr lvl="3" marL="2164876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Scenario/Role Play Presentation           (refer to the Communication rubric on the         EDU 615 syllabus)</a:t>
            </a:r>
          </a:p>
          <a:p>
            <a:pPr lvl="3" marL="2164876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the Ethical Dilemma </a:t>
            </a:r>
          </a:p>
        </p:txBody>
      </p:sp>
      <p:pic>
        <p:nvPicPr>
          <p:cNvPr id="23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3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922269" y="-385082"/>
            <a:ext cx="9144004" cy="1371605"/>
          </a:xfrm>
          <a:prstGeom prst="rect">
            <a:avLst/>
          </a:prstGeom>
        </p:spPr>
        <p:txBody>
          <a:bodyPr/>
          <a:lstStyle>
            <a:lvl1pPr algn="ctr">
              <a:defRPr spc="0" sz="3500"/>
            </a:lvl1pPr>
          </a:lstStyle>
          <a:p>
            <a:pPr/>
            <a:r>
              <a:t>References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483621" y="1141491"/>
            <a:ext cx="10476332" cy="4942785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American Psychological </a:t>
            </a:r>
            <a:r>
              <a:rPr sz="1600"/>
              <a:t>Association. </a:t>
            </a:r>
            <a:endParaRPr sz="1600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 Interpersonal skills and conflict management. In K. Bowers &amp; M. Mashburn (Eds.),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i="1" sz="1400"/>
            </a:pPr>
            <a:r>
              <a:t>  Communicating: A social, cultural and career focus </a:t>
            </a:r>
            <a:r>
              <a:rPr i="0"/>
              <a:t>(12th ed.) (pp. 173-209). Boston, MA: Pearson.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Marra, A. (2015, June). Accusing ex of hacking his e-mail, Boca High principal sues district. </a:t>
            </a:r>
            <a:r>
              <a:rPr i="1"/>
              <a:t>Palm Beach Post. </a:t>
            </a:r>
            <a:r>
              <a:t>Retrieved from http://</a:t>
            </a:r>
          </a:p>
          <a:p>
            <a:pPr lvl="1" marL="0" indent="394017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extracredit.blog.palmbeachpost.com/2015/06/05/accusing-ex-of-hacking-his-email-boca-high-principal-sues-school-district/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J.E. (2005). Diversity: multiculturalism and religion . In K.A. Strike (Ed.), </a:t>
            </a:r>
            <a:r>
              <a:rPr i="1"/>
              <a:t>The ethics of school administration </a:t>
            </a:r>
            <a:r>
              <a:t>(3rd ed.)       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(pp. 127-158). New York, NY: Teachers College.</a:t>
            </a:r>
          </a:p>
        </p:txBody>
      </p:sp>
      <p:pic>
        <p:nvPicPr>
          <p:cNvPr id="23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4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17648" y="-178934"/>
            <a:ext cx="9144004" cy="137160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522412" y="14179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Tentative Course Calendar and Assignment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Ethical Implications Discussion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Berko, R., Wolvin, A., &amp; Wolvin, D. &amp; Aitken, J. (2012). Interpersonal skills and conflict management.  </a:t>
            </a:r>
          </a:p>
          <a:p>
            <a:pPr lvl="1" marL="0" indent="214884" defTabSz="620583">
              <a:spcBef>
                <a:spcPts val="1100"/>
              </a:spcBef>
              <a:buSzTx/>
              <a:buNone/>
              <a:defRPr sz="1500">
                <a:solidFill>
                  <a:srgbClr val="030303"/>
                </a:solidFill>
              </a:defRPr>
            </a:pPr>
            <a:r>
              <a:t>    In K. Bowers &amp; M. Mashburn (Eds.), </a:t>
            </a:r>
            <a:r>
              <a:rPr i="1"/>
              <a:t>Communicating: A social, cultural and career focus </a:t>
            </a:r>
            <a:r>
              <a:t>(12th ed.)</a:t>
            </a:r>
            <a:r>
              <a:rPr i="1"/>
              <a:t> </a:t>
            </a:r>
            <a:r>
              <a:t>(pp. 173-209). </a:t>
            </a:r>
          </a:p>
          <a:p>
            <a:pPr lvl="2" marL="0" indent="214884" defTabSz="620583">
              <a:spcBef>
                <a:spcPts val="1100"/>
              </a:spcBef>
              <a:buSzTx/>
              <a:buNone/>
              <a:defRPr sz="1500">
                <a:solidFill>
                  <a:srgbClr val="030303"/>
                </a:solidFill>
              </a:defRPr>
            </a:pPr>
            <a:r>
              <a:t>    Boston, MA: Pearson. </a:t>
            </a:r>
            <a:endParaRPr i="1"/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Strike, K.A., Haller, E.J. &amp; Soltis, J.E. (2005). Diversity: Multiculturalism and religion. In K.A. Strike (Ed.), </a:t>
            </a:r>
            <a:r>
              <a:rPr i="1"/>
              <a:t>The ethics of school </a:t>
            </a:r>
            <a:endParaRPr i="1"/>
          </a:p>
          <a:p>
            <a:pPr lvl="2" marL="0" indent="457200" defTabSz="620583">
              <a:spcBef>
                <a:spcPts val="1100"/>
              </a:spcBef>
              <a:buSzTx/>
              <a:buNone/>
              <a:defRPr i="1" sz="1500">
                <a:solidFill>
                  <a:srgbClr val="030303"/>
                </a:solidFill>
              </a:defRPr>
            </a:pPr>
            <a:r>
              <a:t>administration </a:t>
            </a:r>
            <a:r>
              <a:rPr i="0"/>
              <a:t>(3rd ed.) (pp. 127-158). New York, NY: Teachers College.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In-Class Reflection and Weekly Reflections and Summary Paper Feedback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Embedded scenario/role play collaboration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Next Week: Ongoing readings, scenario/role play presentation, and ethical dilemma discussion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0" y="1530350"/>
            <a:ext cx="2326603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287" y="2222500"/>
            <a:ext cx="4406904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xfrm>
            <a:off x="4738737" y="2129480"/>
            <a:ext cx="9144005" cy="137160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pc="0" sz="2800"/>
            </a:lvl1pPr>
          </a:lstStyle>
          <a:p>
            <a:pPr/>
            <a:r>
              <a:t>Tentative Course </a:t>
            </a:r>
          </a:p>
        </p:txBody>
      </p:sp>
      <p:pic>
        <p:nvPicPr>
          <p:cNvPr id="123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0139" y="1001899"/>
            <a:ext cx="2326603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2" y="0"/>
            <a:ext cx="661715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14820" y="3301998"/>
            <a:ext cx="6352184" cy="368900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114820" y="419099"/>
            <a:ext cx="6352184" cy="2879381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80" cy="429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8"/>
            <a:ext cx="9376268" cy="6858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6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487115" y="6478320"/>
            <a:ext cx="9350869" cy="403666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474910" y="863350"/>
            <a:ext cx="9375280" cy="2128893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474910" y="2989164"/>
            <a:ext cx="9375280" cy="1236965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474910" y="4213523"/>
            <a:ext cx="9375280" cy="1358905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1941511" y="-90034"/>
            <a:ext cx="9144005" cy="137160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pic>
        <p:nvPicPr>
          <p:cNvPr id="13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3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body" sz="half" idx="1"/>
          </p:nvPr>
        </p:nvSpPr>
        <p:spPr>
          <a:xfrm>
            <a:off x="1322594" y="1406425"/>
            <a:ext cx="4384300" cy="528131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700">
                <a:solidFill>
                  <a:srgbClr val="040200"/>
                </a:solidFill>
              </a:defRPr>
            </a:pPr>
            <a:r>
              <a:t>Accusing ex of hacking his email, Boca High principal sues district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June 5, 2015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Geoff McKee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 u="sng">
                <a:solidFill>
                  <a:srgbClr val="040200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t>http://extracredit.blog.palmbeachpost.com/2015/06/05/accusing-ex-of-hacking-his-email-boca-high-principal-sues-school-district/</a:t>
            </a:r>
          </a:p>
        </p:txBody>
      </p:sp>
      <p:pic>
        <p:nvPicPr>
          <p:cNvPr id="139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8483" y="1415850"/>
            <a:ext cx="3481521" cy="526861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1: Student Learning Results</a:t>
            </a:r>
            <a:r>
              <a:rPr u="none"/>
              <a:t>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4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88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Leadership Clock Buddies</a:t>
            </a:r>
          </a:p>
        </p:txBody>
      </p:sp>
      <p:pic>
        <p:nvPicPr>
          <p:cNvPr id="14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3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body" sz="half" idx="1"/>
          </p:nvPr>
        </p:nvSpPr>
        <p:spPr>
          <a:xfrm>
            <a:off x="6063753" y="1338805"/>
            <a:ext cx="5591198" cy="475865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49" name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6" y="1341050"/>
            <a:ext cx="5187252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Group 152"/>
          <p:cNvGrpSpPr/>
          <p:nvPr/>
        </p:nvGrpSpPr>
        <p:grpSpPr>
          <a:xfrm>
            <a:off x="2125570" y="3174991"/>
            <a:ext cx="1781245" cy="883075"/>
            <a:chOff x="0" y="-1"/>
            <a:chExt cx="1781243" cy="883073"/>
          </a:xfrm>
        </p:grpSpPr>
        <p:sp>
          <p:nvSpPr>
            <p:cNvPr id="150" name="Shape 150"/>
            <p:cNvSpPr/>
            <p:nvPr/>
          </p:nvSpPr>
          <p:spPr>
            <a:xfrm>
              <a:off x="-1" y="-2"/>
              <a:ext cx="1781245" cy="883075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55797" y="79582"/>
              <a:ext cx="1669645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542090" y="4729087"/>
            <a:ext cx="1087405" cy="496837"/>
            <a:chOff x="0" y="0"/>
            <a:chExt cx="1087404" cy="496836"/>
          </a:xfrm>
        </p:grpSpPr>
        <p:sp>
          <p:nvSpPr>
            <p:cNvPr id="153" name="Shape 153"/>
            <p:cNvSpPr/>
            <p:nvPr/>
          </p:nvSpPr>
          <p:spPr>
            <a:xfrm>
              <a:off x="-1" y="-1"/>
              <a:ext cx="1087405" cy="496837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55797" y="127762"/>
              <a:ext cx="975808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Francesca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4438406" y="3368110"/>
            <a:ext cx="1087404" cy="496837"/>
            <a:chOff x="0" y="0"/>
            <a:chExt cx="1087403" cy="496836"/>
          </a:xfrm>
        </p:grpSpPr>
        <p:sp>
          <p:nvSpPr>
            <p:cNvPr id="156" name="Shape 156"/>
            <p:cNvSpPr/>
            <p:nvPr/>
          </p:nvSpPr>
          <p:spPr>
            <a:xfrm>
              <a:off x="-1" y="-1"/>
              <a:ext cx="1087405" cy="496837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55798" y="127762"/>
              <a:ext cx="97580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Karen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3"/>
      <p:bldP build="whole" bldLvl="1" animBg="1" rev="0" advAuto="0" spid="152" grpId="1"/>
      <p:bldP build="whole" bldLvl="1" animBg="1" rev="0" advAuto="0" spid="15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557213" y="48260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b="1" spc="0" sz="4000"/>
            </a:lvl1pPr>
          </a:lstStyle>
          <a:p>
            <a:pPr/>
            <a:r>
              <a:t>Chapter 7: Interpersonal skills and conflict management 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68956" y="1817040"/>
            <a:ext cx="10120515" cy="4857080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Explain the presentational, listening, and nonverbal concepts of communication.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State the rules for giving details, organizing ideas, and using appropriate terms in giving directions.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Define empathy and explain how to communicate empathically.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Discuss the process of ascertaining information, asking for change, and questioning.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00"/>
            </a:pPr>
            <a:r>
              <a:t>Apply the process of apologizing.  </a:t>
            </a:r>
          </a:p>
        </p:txBody>
      </p:sp>
      <p:pic>
        <p:nvPicPr>
          <p:cNvPr id="16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3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595313" y="41910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b="1" spc="0" sz="4000"/>
            </a:lvl1pPr>
          </a:lstStyle>
          <a:p>
            <a:pPr/>
            <a:r>
              <a:t>Chapter 7: Interpersonal skills and conflict management 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107056" y="1740840"/>
            <a:ext cx="10120515" cy="5007100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6.   Define interpersonal conflict.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7.   Evaluate anger and explain it as a negative and positive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     emotion.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8.   Explain negotiation, avoidance, accommodation/  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     smoothing over, compromise, competition, integration, 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     and fighting fair as they relate to conflict.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9.   Differentiate the win-lose, lose-lose, and win-win styles of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     negotiation.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10. Apply the role of culture as it relates to conflict resolution, </a:t>
            </a:r>
          </a:p>
          <a:p>
            <a:pPr marL="0" indent="0" defTabSz="859991">
              <a:lnSpc>
                <a:spcPct val="100000"/>
              </a:lnSpc>
              <a:spcBef>
                <a:spcPts val="0"/>
              </a:spcBef>
              <a:buSzTx/>
              <a:buNone/>
              <a:defRPr sz="3100"/>
            </a:pPr>
            <a:r>
              <a:t>     apologizing and criticism. </a:t>
            </a:r>
          </a:p>
        </p:txBody>
      </p:sp>
      <p:pic>
        <p:nvPicPr>
          <p:cNvPr id="16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3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3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