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EAFF"/>
          </a:solidFill>
        </a:fill>
      </a:tcStyle>
    </a:wholeTbl>
    <a:band2H>
      <a:tcTxStyle b="def" i="def"/>
      <a:tcStyle>
        <a:tcBdr/>
        <a:fill>
          <a:solidFill>
            <a:srgbClr val="E9F5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3CA"/>
          </a:solidFill>
        </a:fill>
      </a:tcStyle>
    </a:wholeTbl>
    <a:band2H>
      <a:tcTxStyle b="def" i="def"/>
      <a:tcStyle>
        <a:tcBdr/>
        <a:fill>
          <a:solidFill>
            <a:srgbClr val="FEF2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1CCEB"/>
          </a:solidFill>
        </a:fill>
      </a:tcStyle>
    </a:wholeTbl>
    <a:band2H>
      <a:tcTxStyle b="def" i="def"/>
      <a:tcStyle>
        <a:tcBdr/>
        <a:fill>
          <a:solidFill>
            <a:srgbClr val="F8E7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65212" y="0"/>
            <a:ext cx="8229604" cy="47244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66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half" idx="1"/>
          </p:nvPr>
        </p:nvSpPr>
        <p:spPr>
          <a:xfrm>
            <a:off x="1065212" y="4800600"/>
            <a:ext cx="8229601" cy="2057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8497363" y="6240782"/>
            <a:ext cx="231137" cy="2311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xfrm>
            <a:off x="1522412" y="1904999"/>
            <a:ext cx="9134393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xfrm>
            <a:off x="9142410" y="0"/>
            <a:ext cx="1524008" cy="60198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xfrm>
            <a:off x="1522412" y="381000"/>
            <a:ext cx="7391401" cy="6477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522412" y="1904999"/>
            <a:ext cx="9134393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1059614" y="0"/>
            <a:ext cx="8692399" cy="5334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1065212" y="5410200"/>
            <a:ext cx="8687335" cy="1447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1504781" y="1905000"/>
            <a:ext cx="4419599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1522411" y="1752600"/>
            <a:ext cx="4416553" cy="10668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1055603" y="0"/>
            <a:ext cx="3596608" cy="457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4951414" y="685800"/>
            <a:ext cx="6400802" cy="6172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1055603" y="0"/>
            <a:ext cx="3596608" cy="457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body" sz="quarter" idx="1"/>
          </p:nvPr>
        </p:nvSpPr>
        <p:spPr>
          <a:xfrm>
            <a:off x="1065212" y="4648200"/>
            <a:ext cx="3581402" cy="220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ClrTx/>
              <a:buSzTx/>
              <a:buFontTx/>
              <a:buNone/>
              <a:defRPr sz="1800"/>
            </a:lvl1pPr>
            <a:lvl2pPr marL="0" indent="0">
              <a:spcBef>
                <a:spcPts val="1200"/>
              </a:spcBef>
              <a:buClrTx/>
              <a:buSzTx/>
              <a:buFontTx/>
              <a:buNone/>
              <a:defRPr sz="1800"/>
            </a:lvl2pPr>
            <a:lvl3pPr marL="0" indent="0">
              <a:spcBef>
                <a:spcPts val="1200"/>
              </a:spcBef>
              <a:buClrTx/>
              <a:buSzTx/>
              <a:buFontTx/>
              <a:buNone/>
              <a:defRPr sz="1800"/>
            </a:lvl3pPr>
            <a:lvl4pPr marL="0" indent="0">
              <a:spcBef>
                <a:spcPts val="1200"/>
              </a:spcBef>
              <a:buClrTx/>
              <a:buSzTx/>
              <a:buFontTx/>
              <a:buNone/>
              <a:defRPr sz="1800"/>
            </a:lvl4pPr>
            <a:lvl5pPr marL="0" indent="0">
              <a:spcBef>
                <a:spcPts val="1200"/>
              </a:spcBef>
              <a:buClrTx/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0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824780" y="0"/>
            <a:ext cx="9743441" cy="183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797994" y="2438400"/>
            <a:ext cx="4770227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0435278" y="6423342"/>
            <a:ext cx="231137" cy="2311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9pPr>
    </p:titleStyle>
    <p:bodyStyle>
      <a:lvl1pPr marL="223838" marR="0" indent="-223838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1pPr>
      <a:lvl2pPr marL="509905" marR="0" indent="-278129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2pPr>
      <a:lvl3pPr marL="755650" marR="0" indent="-29210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3pPr>
      <a:lvl4pPr marL="944562" marR="0" indent="-26193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4pPr>
      <a:lvl5pPr marL="1116807" marR="0" indent="-2595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5pPr>
      <a:lvl6pPr marL="1293874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6pPr>
      <a:lvl7pPr marL="1467611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7pPr>
      <a:lvl8pPr marL="1641348" marR="0" indent="-260604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8pPr>
      <a:lvl9pPr marL="1815083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Relationship Id="rId4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ctrTitle"/>
          </p:nvPr>
        </p:nvSpPr>
        <p:spPr>
          <a:xfrm>
            <a:off x="608014" y="1828800"/>
            <a:ext cx="9601198" cy="2895600"/>
          </a:xfrm>
          <a:prstGeom prst="rect">
            <a:avLst/>
          </a:prstGeom>
        </p:spPr>
        <p:txBody>
          <a:bodyPr/>
          <a:lstStyle/>
          <a:p>
            <a:pPr>
              <a:defRPr b="1" spc="0" sz="4000"/>
            </a:pPr>
            <a:r>
              <a:t>EDU 615 </a:t>
            </a:r>
            <a:endParaRPr spc="60">
              <a:solidFill>
                <a:srgbClr val="000000"/>
              </a:solidFill>
            </a:endParaRPr>
          </a:p>
          <a:p>
            <a:pPr>
              <a:defRPr b="1" spc="0" sz="4000"/>
            </a:pPr>
            <a:r>
              <a:t>Ethics and Communication for Leaders</a:t>
            </a:r>
            <a:endParaRPr spc="60">
              <a:solidFill>
                <a:srgbClr val="000000"/>
              </a:solidFill>
            </a:endParaRPr>
          </a:p>
          <a:p>
            <a:pPr>
              <a:defRPr b="1" spc="60" sz="4000">
                <a:solidFill>
                  <a:srgbClr val="000000"/>
                </a:solidFill>
              </a:defRPr>
            </a:pPr>
          </a:p>
          <a:p>
            <a:pPr>
              <a:defRPr b="1" i="1" spc="0" sz="4000"/>
            </a:pPr>
            <a:r>
              <a:t>Week #9: Thursday, March 10, 2016</a:t>
            </a:r>
          </a:p>
        </p:txBody>
      </p:sp>
      <p:sp>
        <p:nvSpPr>
          <p:cNvPr id="110" name="Shape 110"/>
          <p:cNvSpPr/>
          <p:nvPr>
            <p:ph type="subTitle" sz="quarter" idx="1"/>
          </p:nvPr>
        </p:nvSpPr>
        <p:spPr>
          <a:xfrm>
            <a:off x="684212" y="4914900"/>
            <a:ext cx="8229601" cy="1219200"/>
          </a:xfrm>
          <a:prstGeom prst="rect">
            <a:avLst/>
          </a:prstGeom>
        </p:spPr>
        <p:txBody>
          <a:bodyPr/>
          <a:lstStyle/>
          <a:p>
            <a:pPr/>
            <a:r>
              <a:t>Terrence narinesingh, ed.s.</a:t>
            </a:r>
          </a:p>
          <a:p>
            <a:pPr/>
            <a:r>
              <a:t>adjunct professor</a:t>
            </a:r>
          </a:p>
          <a:p>
            <a:pPr/>
            <a:r>
              <a:t>Adrian Dominican school of education </a:t>
            </a:r>
          </a:p>
          <a:p>
            <a:pPr/>
            <a:r>
              <a:t>educational leadership </a:t>
            </a:r>
          </a:p>
        </p:txBody>
      </p:sp>
      <p:grpSp>
        <p:nvGrpSpPr>
          <p:cNvPr id="113" name="Group 113" descr="https://www.scoutrfp.com/wp-content/uploads/2015/07/Barry-University-logo.jpg"/>
          <p:cNvGrpSpPr/>
          <p:nvPr/>
        </p:nvGrpSpPr>
        <p:grpSpPr>
          <a:xfrm>
            <a:off x="4002758" y="-18605"/>
            <a:ext cx="4635855" cy="1647840"/>
            <a:chOff x="0" y="0"/>
            <a:chExt cx="4635853" cy="1647839"/>
          </a:xfrm>
        </p:grpSpPr>
        <p:pic>
          <p:nvPicPr>
            <p:cNvPr id="111" name="image4.jpeg" descr="https://www.scoutrfp.com/wp-content/uploads/2015/07/Barry-University-logo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201" y="203201"/>
              <a:ext cx="4229451" cy="12033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4635854" cy="16478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14" name="image1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42299" y="4076700"/>
            <a:ext cx="3860807" cy="289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xfrm>
            <a:off x="1611313" y="279400"/>
            <a:ext cx="9144001" cy="1371600"/>
          </a:xfrm>
          <a:prstGeom prst="rect">
            <a:avLst/>
          </a:prstGeom>
        </p:spPr>
        <p:txBody>
          <a:bodyPr/>
          <a:lstStyle/>
          <a:p>
            <a:pPr algn="ctr" defTabSz="758951">
              <a:defRPr b="1" spc="0" sz="4200"/>
            </a:pPr>
            <a:r>
              <a:rPr>
                <a:solidFill>
                  <a:srgbClr val="FFF91D"/>
                </a:solidFill>
              </a:rPr>
              <a:t>STAR</a:t>
            </a:r>
            <a:r>
              <a:t> Targeted Selection Interviewing</a:t>
            </a:r>
          </a:p>
        </p:txBody>
      </p:sp>
      <p:pic>
        <p:nvPicPr>
          <p:cNvPr id="169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2" cy="66093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70" name="Table 170"/>
          <p:cNvGraphicFramePr/>
          <p:nvPr/>
        </p:nvGraphicFramePr>
        <p:xfrm>
          <a:off x="2575622" y="1790700"/>
          <a:ext cx="7040756" cy="47498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757013"/>
                <a:gridCol w="1757013"/>
                <a:gridCol w="1757013"/>
                <a:gridCol w="1757013"/>
              </a:tblGrid>
              <a:tr h="789516">
                <a:tc gridSpan="4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3600">
                          <a:sym typeface="Helvetica Neue"/>
                        </a:rPr>
                        <a:t>RATING SCALE </a:t>
                      </a:r>
                    </a:p>
                  </a:txBody>
                  <a:tcPr marL="0" marR="0" marT="0" marB="0" anchor="t" anchorCtr="0" horzOverflow="overflow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8951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5000">
                          <a:sym typeface="Helvetica Neue"/>
                        </a:rPr>
                        <a:t>1</a:t>
                      </a:r>
                    </a:p>
                  </a:txBody>
                  <a:tcPr marL="0" marR="0" marT="0" marB="0" anchor="t" anchorCtr="0" horzOverflow="overflow"/>
                </a:tc>
                <a:tc grid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100">
                          <a:sym typeface="Helvetica Neue"/>
                        </a:rPr>
                        <a:t>Much less than acceptable</a:t>
                      </a:r>
                    </a:p>
                  </a:txBody>
                  <a:tcPr marL="0" marR="0" marT="0" marB="0" anchor="t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78951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5000">
                          <a:sym typeface="Helvetica Neue"/>
                        </a:rPr>
                        <a:t>2</a:t>
                      </a:r>
                    </a:p>
                  </a:txBody>
                  <a:tcPr marL="0" marR="0" marT="0" marB="0" anchor="t" anchorCtr="0" horzOverflow="overflow"/>
                </a:tc>
                <a:tc grid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100">
                          <a:sym typeface="Helvetica Neue"/>
                        </a:rPr>
                        <a:t>Less than acceptable</a:t>
                      </a:r>
                    </a:p>
                  </a:txBody>
                  <a:tcPr marL="0" marR="0" marT="0" marB="0" anchor="t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78951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5000">
                          <a:sym typeface="Helvetica Neue"/>
                        </a:rPr>
                        <a:t>3</a:t>
                      </a:r>
                    </a:p>
                  </a:txBody>
                  <a:tcPr marL="0" marR="0" marT="0" marB="0" anchor="t" anchorCtr="0" horzOverflow="overflow"/>
                </a:tc>
                <a:tc grid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100">
                          <a:sym typeface="Helvetica Neue"/>
                        </a:rPr>
                        <a:t>Acceptable</a:t>
                      </a:r>
                    </a:p>
                  </a:txBody>
                  <a:tcPr marL="0" marR="0" marT="0" marB="0" anchor="t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78951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5000">
                          <a:sym typeface="Helvetica Neue"/>
                        </a:rPr>
                        <a:t>4</a:t>
                      </a:r>
                    </a:p>
                  </a:txBody>
                  <a:tcPr marL="0" marR="0" marT="0" marB="0" anchor="t" anchorCtr="0" horzOverflow="overflow"/>
                </a:tc>
                <a:tc grid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100">
                          <a:sym typeface="Helvetica Neue"/>
                        </a:rPr>
                        <a:t>More than acceptable</a:t>
                      </a:r>
                    </a:p>
                  </a:txBody>
                  <a:tcPr marL="0" marR="0" marT="0" marB="0" anchor="t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78951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5000">
                          <a:sym typeface="Helvetica Neue"/>
                        </a:rPr>
                        <a:t>5</a:t>
                      </a:r>
                    </a:p>
                  </a:txBody>
                  <a:tcPr marL="0" marR="0" marT="0" marB="0" anchor="t" anchorCtr="0" horzOverflow="overflow"/>
                </a:tc>
                <a:tc grid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100">
                          <a:sym typeface="Helvetica Neue"/>
                        </a:rPr>
                        <a:t>Much more than acceptable</a:t>
                      </a:r>
                    </a:p>
                  </a:txBody>
                  <a:tcPr marL="0" marR="0" marT="0" marB="0" anchor="t" anchorCtr="0" horzOverflow="overflow"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171" name="Shape 171"/>
          <p:cNvSpPr/>
          <p:nvPr/>
        </p:nvSpPr>
        <p:spPr>
          <a:xfrm>
            <a:off x="2627266" y="4225113"/>
            <a:ext cx="595901" cy="63576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B00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xfrm>
            <a:off x="912813" y="546100"/>
            <a:ext cx="9144001" cy="1371600"/>
          </a:xfrm>
          <a:prstGeom prst="rect">
            <a:avLst/>
          </a:prstGeom>
        </p:spPr>
        <p:txBody>
          <a:bodyPr/>
          <a:lstStyle/>
          <a:p>
            <a:pPr algn="ctr" defTabSz="675466">
              <a:defRPr b="1" spc="0" sz="4717"/>
            </a:pPr>
            <a:r>
              <a:rPr sz="4183"/>
              <a:t>Chapter 8: Supplemental Cases</a:t>
            </a:r>
            <a:endParaRPr sz="4183"/>
          </a:p>
          <a:p>
            <a:pPr algn="ctr" defTabSz="675466">
              <a:defRPr b="1" spc="0" sz="4717"/>
            </a:pPr>
            <a:r>
              <a:rPr sz="4183"/>
              <a:t>Case 5</a:t>
            </a:r>
            <a:r>
              <a:t> </a:t>
            </a: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xfrm>
            <a:off x="887412" y="1904997"/>
            <a:ext cx="9134393" cy="4688426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</p:spPr>
        <p:txBody>
          <a:bodyPr lIns="0" tIns="0" rIns="0" bIns="0"/>
          <a:lstStyle/>
          <a:p>
            <a:pPr marL="0" indent="0" algn="ctr" defTabSz="834193">
              <a:spcBef>
                <a:spcPts val="1500"/>
              </a:spcBef>
              <a:buSzTx/>
              <a:buNone/>
              <a:defRPr i="1" sz="2945" u="sng"/>
            </a:pPr>
            <a:r>
              <a:t>Turn and Talk</a:t>
            </a:r>
            <a:r>
              <a:rPr u="none"/>
              <a:t> </a:t>
            </a:r>
            <a:endParaRPr>
              <a:solidFill>
                <a:srgbClr val="000000"/>
              </a:solidFill>
            </a:endParaRPr>
          </a:p>
          <a:p>
            <a:pPr marL="530044" indent="-530044" defTabSz="834193">
              <a:spcBef>
                <a:spcPts val="1500"/>
              </a:spcBef>
              <a:defRPr sz="3135"/>
            </a:pPr>
            <a:r>
              <a:t>Do you believe that Mr. Blain is acting dishonestly or unethically? Why or why not?</a:t>
            </a:r>
          </a:p>
          <a:p>
            <a:pPr marL="530044" indent="-530044" defTabSz="834193">
              <a:spcBef>
                <a:spcPts val="1500"/>
              </a:spcBef>
              <a:defRPr sz="3135"/>
            </a:pPr>
            <a:r>
              <a:t>Does the fact that the board of education has tacitly accepted his midwinter vacation justify it? If they simply granted him a paid midwinter vacation as a fringe benefit would that justify it?</a:t>
            </a:r>
          </a:p>
          <a:p>
            <a:pPr marL="530044" indent="-530044" defTabSz="834193">
              <a:spcBef>
                <a:spcPts val="1500"/>
              </a:spcBef>
              <a:defRPr sz="3135"/>
            </a:pPr>
            <a:r>
              <a:t>Suppose it really is true that Mr. Blain is a more effective superintendent because of his midwinter vacation. Does that justify it?</a:t>
            </a:r>
          </a:p>
        </p:txBody>
      </p:sp>
      <p:pic>
        <p:nvPicPr>
          <p:cNvPr id="175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2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7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32168" y="914864"/>
            <a:ext cx="1942354" cy="2920827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xfrm>
            <a:off x="420484" y="342899"/>
            <a:ext cx="9144001" cy="3128850"/>
          </a:xfrm>
          <a:prstGeom prst="rect">
            <a:avLst/>
          </a:prstGeom>
        </p:spPr>
        <p:txBody>
          <a:bodyPr/>
          <a:lstStyle/>
          <a:p>
            <a:pPr algn="ctr" defTabSz="649588">
              <a:defRPr b="1" spc="0" sz="2496"/>
            </a:pPr>
            <a:r>
              <a:t>Scenario/Role Play (20 points) </a:t>
            </a:r>
          </a:p>
          <a:p>
            <a:pPr algn="ctr" defTabSz="649588">
              <a:defRPr i="1" spc="0" sz="2496"/>
            </a:pPr>
            <a:r>
              <a:t>Create and share scenarios that identify and analyze various leadership resilient behaviors which demonstrate the maintenance of a focus on the school vision and constructive reactions to barriers. </a:t>
            </a:r>
          </a:p>
          <a:p>
            <a:pPr algn="ctr" defTabSz="649588">
              <a:defRPr b="1" spc="0" sz="2496"/>
            </a:pPr>
          </a:p>
          <a:p>
            <a:pPr algn="ctr" defTabSz="649588">
              <a:defRPr b="1" spc="0" sz="2496"/>
            </a:pPr>
            <a:r>
              <a:t>Ethical Dilemma Discussion Facilitator/Discussant (30 points)</a:t>
            </a:r>
            <a:endParaRPr i="1" spc="71"/>
          </a:p>
          <a:p>
            <a:pPr algn="ctr" defTabSz="649588">
              <a:defRPr i="1" spc="0" sz="2496"/>
            </a:pPr>
            <a:r>
              <a:t>L</a:t>
            </a:r>
            <a:r>
              <a:t>ead and facilitate a class discussion concerning a school-related ethical dilemma using supporting details from the text.</a:t>
            </a:r>
            <a:endParaRPr spc="71"/>
          </a:p>
          <a:p>
            <a:pPr algn="ctr" defTabSz="649588">
              <a:defRPr i="1" spc="0" sz="2496"/>
            </a:pPr>
            <a:r>
              <a:t> </a:t>
            </a:r>
          </a:p>
        </p:txBody>
      </p:sp>
      <p:pic>
        <p:nvPicPr>
          <p:cNvPr id="179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2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7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4273" y="2107928"/>
            <a:ext cx="1461449" cy="2197664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  <p:sp>
        <p:nvSpPr>
          <p:cNvPr id="181" name="Shape 181"/>
          <p:cNvSpPr/>
          <p:nvPr/>
        </p:nvSpPr>
        <p:spPr>
          <a:xfrm>
            <a:off x="3459424" y="3226440"/>
            <a:ext cx="3066122" cy="3383237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ctr" defTabSz="860358">
              <a:lnSpc>
                <a:spcPct val="90000"/>
              </a:lnSpc>
              <a:spcBef>
                <a:spcPts val="1600"/>
              </a:spcBef>
              <a:defRPr sz="27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Admin Team 2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Patience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Jeralene 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Rebecca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Jennifer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Cindy</a:t>
            </a:r>
          </a:p>
        </p:txBody>
      </p:sp>
      <p:sp>
        <p:nvSpPr>
          <p:cNvPr id="182" name="Shape 182"/>
          <p:cNvSpPr/>
          <p:nvPr/>
        </p:nvSpPr>
        <p:spPr>
          <a:xfrm>
            <a:off x="6772443" y="3226440"/>
            <a:ext cx="3066123" cy="3383237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ctr" defTabSz="860358">
              <a:lnSpc>
                <a:spcPct val="90000"/>
              </a:lnSpc>
              <a:spcBef>
                <a:spcPts val="1600"/>
              </a:spcBef>
              <a:defRPr sz="27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Admin Team 3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Monica 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Joshua 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Martha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Barbara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Litzrudy</a:t>
            </a:r>
          </a:p>
        </p:txBody>
      </p:sp>
      <p:sp>
        <p:nvSpPr>
          <p:cNvPr id="183" name="Shape 183"/>
          <p:cNvSpPr/>
          <p:nvPr/>
        </p:nvSpPr>
        <p:spPr>
          <a:xfrm>
            <a:off x="146403" y="3226440"/>
            <a:ext cx="3066121" cy="3383237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ctr" defTabSz="886966">
              <a:lnSpc>
                <a:spcPct val="90000"/>
              </a:lnSpc>
              <a:spcBef>
                <a:spcPts val="1700"/>
              </a:spcBef>
              <a:defRPr sz="28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Admin Team 1</a:t>
            </a:r>
          </a:p>
          <a:p>
            <a:pPr algn="ctr" defTabSz="886966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Mercie </a:t>
            </a:r>
          </a:p>
          <a:p>
            <a:pPr algn="ctr" defTabSz="886966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Roseline </a:t>
            </a:r>
          </a:p>
          <a:p>
            <a:pPr algn="ctr" defTabSz="886966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Tamar</a:t>
            </a:r>
          </a:p>
          <a:p>
            <a:pPr algn="ctr" defTabSz="886966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Karen</a:t>
            </a:r>
          </a:p>
          <a:p>
            <a:pPr algn="ctr" defTabSz="886966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Francesca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xfrm>
            <a:off x="2355848" y="165100"/>
            <a:ext cx="9144004" cy="1371600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In-Class Reflection (best sample)</a:t>
            </a:r>
          </a:p>
        </p:txBody>
      </p:sp>
      <p:sp>
        <p:nvSpPr>
          <p:cNvPr id="186" name="Shape 186"/>
          <p:cNvSpPr/>
          <p:nvPr>
            <p:ph type="body" idx="1"/>
          </p:nvPr>
        </p:nvSpPr>
        <p:spPr>
          <a:xfrm>
            <a:off x="2043112" y="1930399"/>
            <a:ext cx="9574560" cy="4634311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Respond briefly and in writing each week to a scenario related to effective professional communication processes that support sustainable, collaborative relationships through ethical communication.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You may use the scenario in the assigned textbook chapter or one that was discussed in class.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The length should be at least one full page, typed, double spaced, Times New Roman font size 12.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Must have a cover page and reference page(s).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Use APA format (refer to the APA manual and page 9 of the syllabus).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Refer to the Written In-Class Assignment Rubric in page 19 of the syllabus.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Bring a copy to class for discussion. </a:t>
            </a:r>
          </a:p>
        </p:txBody>
      </p:sp>
      <p:pic>
        <p:nvPicPr>
          <p:cNvPr id="187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2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6025" y="-16025"/>
            <a:ext cx="2810101" cy="2810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/>
          </p:nvPr>
        </p:nvSpPr>
        <p:spPr>
          <a:xfrm>
            <a:off x="2614611" y="495300"/>
            <a:ext cx="9144005" cy="1371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/>
            <a:r>
              <a:t>Weekly Reflections and Summary Paper (ongoing)</a:t>
            </a:r>
          </a:p>
        </p:txBody>
      </p:sp>
      <p:sp>
        <p:nvSpPr>
          <p:cNvPr id="191" name="Shape 191"/>
          <p:cNvSpPr/>
          <p:nvPr>
            <p:ph type="body" idx="1"/>
          </p:nvPr>
        </p:nvSpPr>
        <p:spPr>
          <a:xfrm>
            <a:off x="2830509" y="2209799"/>
            <a:ext cx="9134397" cy="4114802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Summarize the weekly in-class reflections in a written paper relating them to effective professional communication processes that support sustainable, collaborative relationships through ethical communication.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Double spaced, Times New Roman, font size 12.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Must have a cover page and reference page(s).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Use APA format (refer the APA manual and page 9 of the syllabus).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Bring a copy to class for discussion. </a:t>
            </a:r>
          </a:p>
        </p:txBody>
      </p:sp>
      <p:pic>
        <p:nvPicPr>
          <p:cNvPr id="192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2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5322" y="-22623"/>
            <a:ext cx="2820343" cy="2820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xfrm>
            <a:off x="1331811" y="277364"/>
            <a:ext cx="9144005" cy="1371603"/>
          </a:xfrm>
          <a:prstGeom prst="rect">
            <a:avLst/>
          </a:prstGeom>
        </p:spPr>
        <p:txBody>
          <a:bodyPr/>
          <a:lstStyle>
            <a:lvl1pPr algn="ctr">
              <a:defRPr b="1" sz="3900"/>
            </a:lvl1pPr>
          </a:lstStyle>
          <a:p>
            <a:pPr/>
            <a:r>
              <a:t>Embedded Scenario/Role Play Presentation Collaboration </a:t>
            </a:r>
          </a:p>
        </p:txBody>
      </p:sp>
      <p:sp>
        <p:nvSpPr>
          <p:cNvPr id="196" name="Shape 196"/>
          <p:cNvSpPr/>
          <p:nvPr>
            <p:ph type="body" idx="1"/>
          </p:nvPr>
        </p:nvSpPr>
        <p:spPr>
          <a:xfrm>
            <a:off x="211557" y="1904999"/>
            <a:ext cx="11384514" cy="4634311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Create and share scenarios that identify and analyze various leadership resilient behaviors which demonstrate the maintenance of a focus on the school vision and constructive reactions to barriers. </a:t>
            </a:r>
          </a:p>
        </p:txBody>
      </p:sp>
      <p:pic>
        <p:nvPicPr>
          <p:cNvPr id="197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2" cy="6609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0" name="Group 200"/>
          <p:cNvGrpSpPr/>
          <p:nvPr/>
        </p:nvGrpSpPr>
        <p:grpSpPr>
          <a:xfrm>
            <a:off x="330197" y="3238500"/>
            <a:ext cx="2114407" cy="2557167"/>
            <a:chOff x="-1" y="0"/>
            <a:chExt cx="2114405" cy="2557166"/>
          </a:xfrm>
        </p:grpSpPr>
        <p:sp>
          <p:nvSpPr>
            <p:cNvPr id="198" name="Shape 198"/>
            <p:cNvSpPr/>
            <p:nvPr/>
          </p:nvSpPr>
          <p:spPr>
            <a:xfrm>
              <a:off x="-1" y="0"/>
              <a:ext cx="2114405" cy="2557167"/>
            </a:xfrm>
            <a:prstGeom prst="rightArrow">
              <a:avLst>
                <a:gd name="adj1" fmla="val 32000"/>
                <a:gd name="adj2" fmla="val 77402"/>
              </a:avLst>
            </a:prstGeom>
            <a:gradFill flip="none" rotWithShape="1">
              <a:gsLst>
                <a:gs pos="0">
                  <a:srgbClr val="FF6C1D"/>
                </a:gs>
                <a:gs pos="100000">
                  <a:schemeClr val="accent5">
                    <a:hueOff val="-605048"/>
                    <a:satOff val="6194"/>
                    <a:lumOff val="30342"/>
                  </a:schemeClr>
                </a:gs>
              </a:gsLst>
              <a:lin ang="16200000" scaled="0"/>
            </a:gradFill>
            <a:ln w="9525" cap="flat">
              <a:solidFill>
                <a:srgbClr val="F76A1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99" name="Shape 199"/>
            <p:cNvSpPr/>
            <p:nvPr/>
          </p:nvSpPr>
          <p:spPr>
            <a:xfrm>
              <a:off x="-2" y="953464"/>
              <a:ext cx="1590697" cy="650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Relevant Scenario</a:t>
              </a:r>
            </a:p>
          </p:txBody>
        </p:sp>
      </p:grpSp>
      <p:grpSp>
        <p:nvGrpSpPr>
          <p:cNvPr id="203" name="Group 203"/>
          <p:cNvGrpSpPr/>
          <p:nvPr/>
        </p:nvGrpSpPr>
        <p:grpSpPr>
          <a:xfrm>
            <a:off x="2539997" y="3238500"/>
            <a:ext cx="2114407" cy="2557167"/>
            <a:chOff x="-1" y="0"/>
            <a:chExt cx="2114405" cy="2557166"/>
          </a:xfrm>
        </p:grpSpPr>
        <p:sp>
          <p:nvSpPr>
            <p:cNvPr id="201" name="Shape 201"/>
            <p:cNvSpPr/>
            <p:nvPr/>
          </p:nvSpPr>
          <p:spPr>
            <a:xfrm>
              <a:off x="-1" y="0"/>
              <a:ext cx="2114405" cy="2557167"/>
            </a:xfrm>
            <a:prstGeom prst="rightArrow">
              <a:avLst>
                <a:gd name="adj1" fmla="val 32000"/>
                <a:gd name="adj2" fmla="val 77402"/>
              </a:avLst>
            </a:prstGeom>
            <a:solidFill>
              <a:schemeClr val="accent1">
                <a:satOff val="-43001"/>
                <a:lumOff val="-13372"/>
              </a:schemeClr>
            </a:solidFill>
            <a:ln w="12700" cap="flat">
              <a:solidFill>
                <a:srgbClr val="37862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02" name="Shape 202"/>
            <p:cNvSpPr/>
            <p:nvPr/>
          </p:nvSpPr>
          <p:spPr>
            <a:xfrm>
              <a:off x="-2" y="1105864"/>
              <a:ext cx="1590697" cy="345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Assign Roles</a:t>
              </a:r>
            </a:p>
          </p:txBody>
        </p:sp>
      </p:grpSp>
      <p:grpSp>
        <p:nvGrpSpPr>
          <p:cNvPr id="206" name="Group 206"/>
          <p:cNvGrpSpPr/>
          <p:nvPr/>
        </p:nvGrpSpPr>
        <p:grpSpPr>
          <a:xfrm>
            <a:off x="4749797" y="3238500"/>
            <a:ext cx="2114406" cy="2557167"/>
            <a:chOff x="-1" y="0"/>
            <a:chExt cx="2114405" cy="2557166"/>
          </a:xfrm>
        </p:grpSpPr>
        <p:sp>
          <p:nvSpPr>
            <p:cNvPr id="204" name="Shape 204"/>
            <p:cNvSpPr/>
            <p:nvPr/>
          </p:nvSpPr>
          <p:spPr>
            <a:xfrm>
              <a:off x="-1" y="0"/>
              <a:ext cx="2114405" cy="2557167"/>
            </a:xfrm>
            <a:prstGeom prst="rightArrow">
              <a:avLst>
                <a:gd name="adj1" fmla="val 32000"/>
                <a:gd name="adj2" fmla="val 77402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05" name="Shape 205"/>
            <p:cNvSpPr/>
            <p:nvPr/>
          </p:nvSpPr>
          <p:spPr>
            <a:xfrm>
              <a:off x="-2" y="978864"/>
              <a:ext cx="1590697" cy="599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Develop Storyboard</a:t>
              </a:r>
            </a:p>
          </p:txBody>
        </p:sp>
      </p:grpSp>
      <p:grpSp>
        <p:nvGrpSpPr>
          <p:cNvPr id="209" name="Group 209"/>
          <p:cNvGrpSpPr/>
          <p:nvPr/>
        </p:nvGrpSpPr>
        <p:grpSpPr>
          <a:xfrm>
            <a:off x="6959598" y="3238500"/>
            <a:ext cx="2114406" cy="2557167"/>
            <a:chOff x="-1" y="0"/>
            <a:chExt cx="2114405" cy="2557166"/>
          </a:xfrm>
        </p:grpSpPr>
        <p:sp>
          <p:nvSpPr>
            <p:cNvPr id="207" name="Shape 207"/>
            <p:cNvSpPr/>
            <p:nvPr/>
          </p:nvSpPr>
          <p:spPr>
            <a:xfrm>
              <a:off x="-1" y="0"/>
              <a:ext cx="2114405" cy="2557167"/>
            </a:xfrm>
            <a:prstGeom prst="rightArrow">
              <a:avLst>
                <a:gd name="adj1" fmla="val 32000"/>
                <a:gd name="adj2" fmla="val 77402"/>
              </a:avLst>
            </a:prstGeom>
            <a:solidFill>
              <a:schemeClr val="accent3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08" name="Shape 208"/>
            <p:cNvSpPr/>
            <p:nvPr/>
          </p:nvSpPr>
          <p:spPr>
            <a:xfrm>
              <a:off x="-2" y="1093164"/>
              <a:ext cx="1590697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Act Your Role</a:t>
              </a:r>
            </a:p>
          </p:txBody>
        </p:sp>
      </p:grpSp>
      <p:grpSp>
        <p:nvGrpSpPr>
          <p:cNvPr id="212" name="Group 212"/>
          <p:cNvGrpSpPr/>
          <p:nvPr/>
        </p:nvGrpSpPr>
        <p:grpSpPr>
          <a:xfrm>
            <a:off x="9169398" y="3238500"/>
            <a:ext cx="2114406" cy="2557167"/>
            <a:chOff x="-1" y="0"/>
            <a:chExt cx="2114405" cy="2557166"/>
          </a:xfrm>
        </p:grpSpPr>
        <p:sp>
          <p:nvSpPr>
            <p:cNvPr id="210" name="Shape 210"/>
            <p:cNvSpPr/>
            <p:nvPr/>
          </p:nvSpPr>
          <p:spPr>
            <a:xfrm>
              <a:off x="-1" y="0"/>
              <a:ext cx="2114405" cy="2557167"/>
            </a:xfrm>
            <a:prstGeom prst="rightArrow">
              <a:avLst>
                <a:gd name="adj1" fmla="val 32000"/>
                <a:gd name="adj2" fmla="val 77402"/>
              </a:avLst>
            </a:prstGeom>
            <a:gradFill flip="none" rotWithShape="1">
              <a:gsLst>
                <a:gs pos="0">
                  <a:schemeClr val="accent1">
                    <a:hueOff val="335733"/>
                    <a:lumOff val="21105"/>
                  </a:schemeClr>
                </a:gs>
                <a:gs pos="35000">
                  <a:srgbClr val="D4ECFF"/>
                </a:gs>
                <a:gs pos="100000">
                  <a:schemeClr val="accent1">
                    <a:hueOff val="445289"/>
                    <a:lumOff val="29916"/>
                  </a:schemeClr>
                </a:gs>
              </a:gsLst>
              <a:lin ang="16200000" scaled="0"/>
            </a:gradFill>
            <a:ln w="9525" cap="flat">
              <a:solidFill>
                <a:srgbClr val="9525CC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11" name="Shape 211"/>
            <p:cNvSpPr/>
            <p:nvPr/>
          </p:nvSpPr>
          <p:spPr>
            <a:xfrm>
              <a:off x="-2" y="1093164"/>
              <a:ext cx="1590697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Debrief </a:t>
              </a:r>
            </a:p>
          </p:txBody>
        </p:sp>
      </p:grpSp>
      <p:grpSp>
        <p:nvGrpSpPr>
          <p:cNvPr id="215" name="Group 215"/>
          <p:cNvGrpSpPr/>
          <p:nvPr/>
        </p:nvGrpSpPr>
        <p:grpSpPr>
          <a:xfrm>
            <a:off x="2171773" y="5914938"/>
            <a:ext cx="7272438" cy="511264"/>
            <a:chOff x="0" y="0"/>
            <a:chExt cx="7272437" cy="511262"/>
          </a:xfrm>
        </p:grpSpPr>
        <p:sp>
          <p:nvSpPr>
            <p:cNvPr id="213" name="Shape 213"/>
            <p:cNvSpPr/>
            <p:nvPr/>
          </p:nvSpPr>
          <p:spPr>
            <a:xfrm>
              <a:off x="0" y="0"/>
              <a:ext cx="7272438" cy="511263"/>
            </a:xfrm>
            <a:prstGeom prst="roundRect">
              <a:avLst>
                <a:gd name="adj" fmla="val 37261"/>
              </a:avLst>
            </a:prstGeom>
            <a:gradFill flip="none" rotWithShape="1">
              <a:gsLst>
                <a:gs pos="0">
                  <a:schemeClr val="accent4">
                    <a:hueOff val="-512730"/>
                    <a:satOff val="34008"/>
                    <a:lumOff val="33784"/>
                  </a:schemeClr>
                </a:gs>
                <a:gs pos="35000">
                  <a:srgbClr val="E0BFFF"/>
                </a:gs>
                <a:gs pos="100000">
                  <a:schemeClr val="accent4">
                    <a:hueOff val="-600975"/>
                    <a:satOff val="34008"/>
                    <a:lumOff val="46757"/>
                  </a:schemeClr>
                </a:gs>
              </a:gsLst>
              <a:lin ang="16200000" scaled="0"/>
            </a:gradFill>
            <a:ln w="9525" cap="flat">
              <a:solidFill>
                <a:srgbClr val="9525CC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14" name="Shape 214"/>
            <p:cNvSpPr/>
            <p:nvPr/>
          </p:nvSpPr>
          <p:spPr>
            <a:xfrm>
              <a:off x="55795" y="70212"/>
              <a:ext cx="7160846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Identify the Problem                         Find a Solution </a:t>
              </a:r>
            </a:p>
          </p:txBody>
        </p:sp>
      </p:grpSp>
      <p:sp>
        <p:nvSpPr>
          <p:cNvPr id="216" name="Shape 216"/>
          <p:cNvSpPr/>
          <p:nvPr/>
        </p:nvSpPr>
        <p:spPr>
          <a:xfrm>
            <a:off x="5429306" y="6170569"/>
            <a:ext cx="1320687" cy="3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xfrm>
            <a:off x="1517649" y="203200"/>
            <a:ext cx="9144002" cy="1371600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In-Basket Activity </a:t>
            </a:r>
          </a:p>
        </p:txBody>
      </p:sp>
      <p:sp>
        <p:nvSpPr>
          <p:cNvPr id="219" name="Shape 219"/>
          <p:cNvSpPr/>
          <p:nvPr>
            <p:ph type="body" idx="1"/>
          </p:nvPr>
        </p:nvSpPr>
        <p:spPr>
          <a:xfrm>
            <a:off x="2043109" y="1904999"/>
            <a:ext cx="9134397" cy="4114802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i="1" sz="3300"/>
            </a:pPr>
            <a:r>
              <a:t>If you have a GREEN folder with your course syllabus, your role in the activity is an elementary School Principal. You can select ONE Assistant Principal with a RED or ORANGE folder. </a:t>
            </a:r>
            <a:endParaRPr>
              <a:solidFill>
                <a:srgbClr val="000000"/>
              </a:solidFill>
            </a:endParaRPr>
          </a:p>
          <a:p>
            <a:pPr marL="0" indent="0" algn="ctr">
              <a:buSzTx/>
              <a:buNone/>
              <a:defRPr i="1" sz="3300">
                <a:solidFill>
                  <a:srgbClr val="000000"/>
                </a:solidFill>
              </a:defRPr>
            </a:pPr>
          </a:p>
          <a:p>
            <a:pPr marL="0" indent="0" algn="ctr">
              <a:buSzTx/>
              <a:buNone/>
              <a:defRPr i="1" sz="3300"/>
            </a:pPr>
            <a:r>
              <a:t>If you have a BLUE folder, you are a middle or high School Principal.  You can select up to 3 Assistant Principals with a RED or ORANGE folder.  </a:t>
            </a:r>
          </a:p>
        </p:txBody>
      </p:sp>
      <p:pic>
        <p:nvPicPr>
          <p:cNvPr id="220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2" cy="6609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3" name="Group 223"/>
          <p:cNvGrpSpPr/>
          <p:nvPr/>
        </p:nvGrpSpPr>
        <p:grpSpPr>
          <a:xfrm>
            <a:off x="165092" y="1968500"/>
            <a:ext cx="1603121" cy="1270000"/>
            <a:chOff x="0" y="0"/>
            <a:chExt cx="1603120" cy="1270000"/>
          </a:xfrm>
        </p:grpSpPr>
        <p:sp>
          <p:nvSpPr>
            <p:cNvPr id="221" name="Shape 221"/>
            <p:cNvSpPr/>
            <p:nvPr/>
          </p:nvSpPr>
          <p:spPr>
            <a:xfrm>
              <a:off x="-1" y="0"/>
              <a:ext cx="1603121" cy="1270000"/>
            </a:xfrm>
            <a:prstGeom prst="rect">
              <a:avLst/>
            </a:prstGeom>
            <a:solidFill>
              <a:schemeClr val="accent2"/>
            </a:solidFill>
            <a:ln w="12700" cap="flat">
              <a:solidFill>
                <a:srgbClr val="37862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22" name="Shape 222"/>
            <p:cNvSpPr/>
            <p:nvPr/>
          </p:nvSpPr>
          <p:spPr>
            <a:xfrm>
              <a:off x="-1" y="380996"/>
              <a:ext cx="1603121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ELEMENTARY  PRINCIPAL</a:t>
              </a:r>
            </a:p>
          </p:txBody>
        </p:sp>
      </p:grpSp>
      <p:grpSp>
        <p:nvGrpSpPr>
          <p:cNvPr id="226" name="Group 226"/>
          <p:cNvGrpSpPr/>
          <p:nvPr/>
        </p:nvGrpSpPr>
        <p:grpSpPr>
          <a:xfrm>
            <a:off x="165092" y="4622800"/>
            <a:ext cx="1603121" cy="1270000"/>
            <a:chOff x="0" y="0"/>
            <a:chExt cx="1603120" cy="1270000"/>
          </a:xfrm>
        </p:grpSpPr>
        <p:sp>
          <p:nvSpPr>
            <p:cNvPr id="224" name="Shape 224"/>
            <p:cNvSpPr/>
            <p:nvPr/>
          </p:nvSpPr>
          <p:spPr>
            <a:xfrm>
              <a:off x="-1" y="0"/>
              <a:ext cx="1603121" cy="1270000"/>
            </a:xfrm>
            <a:prstGeom prst="rect">
              <a:avLst/>
            </a:prstGeom>
            <a:solidFill>
              <a:schemeClr val="accent1">
                <a:satOff val="-43001"/>
                <a:lumOff val="-13372"/>
              </a:schemeClr>
            </a:solidFill>
            <a:ln w="12700" cap="flat">
              <a:solidFill>
                <a:srgbClr val="37862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25" name="Shape 225"/>
            <p:cNvSpPr/>
            <p:nvPr/>
          </p:nvSpPr>
          <p:spPr>
            <a:xfrm>
              <a:off x="-1" y="380996"/>
              <a:ext cx="1603121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MIDDLE/HIGH  PRINCIPAL</a:t>
              </a:r>
            </a:p>
          </p:txBody>
        </p:sp>
      </p:grpSp>
      <p:pic>
        <p:nvPicPr>
          <p:cNvPr id="227" name="image8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" y="2646319"/>
            <a:ext cx="1615811" cy="1152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8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" y="5406452"/>
            <a:ext cx="1615811" cy="11526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title"/>
          </p:nvPr>
        </p:nvSpPr>
        <p:spPr>
          <a:xfrm>
            <a:off x="107908" y="-384665"/>
            <a:ext cx="9144001" cy="1371607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In-Basket Activity </a:t>
            </a:r>
          </a:p>
        </p:txBody>
      </p:sp>
      <p:sp>
        <p:nvSpPr>
          <p:cNvPr id="231" name="Shape 231"/>
          <p:cNvSpPr/>
          <p:nvPr>
            <p:ph type="body" idx="1"/>
          </p:nvPr>
        </p:nvSpPr>
        <p:spPr>
          <a:xfrm>
            <a:off x="112712" y="1264638"/>
            <a:ext cx="9134393" cy="5472585"/>
          </a:xfrm>
          <a:prstGeom prst="rect">
            <a:avLst/>
          </a:prstGeom>
          <a:solidFill>
            <a:schemeClr val="accent5"/>
          </a:solidFill>
        </p:spPr>
        <p:txBody>
          <a:bodyPr lIns="0" tIns="0" rIns="0" bIns="0"/>
          <a:lstStyle/>
          <a:p>
            <a:pPr marL="0" indent="0" algn="ctr" defTabSz="336496">
              <a:spcBef>
                <a:spcPts val="600"/>
              </a:spcBef>
              <a:buSzTx/>
              <a:buNone/>
              <a:defRPr i="1" sz="2300"/>
            </a:pPr>
            <a:r>
              <a:t>Using the Code of Ethics of the Education Profession in Florida and the Florida Principal Leadership Standards, examine the assigned scenario. </a:t>
            </a:r>
            <a:endParaRPr>
              <a:solidFill>
                <a:srgbClr val="000000"/>
              </a:solidFill>
            </a:endParaRPr>
          </a:p>
          <a:p>
            <a:pPr marL="0" indent="0" algn="ctr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defTabSz="336496">
              <a:spcBef>
                <a:spcPts val="600"/>
              </a:spcBef>
              <a:buSzTx/>
              <a:buNone/>
              <a:defRPr i="1" sz="2300"/>
            </a:pPr>
            <a:r>
              <a:t>1. What possible issues/concerns might this scenario raise?</a:t>
            </a:r>
          </a:p>
          <a:p>
            <a:pPr marL="0" indent="0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defTabSz="336496">
              <a:spcBef>
                <a:spcPts val="600"/>
              </a:spcBef>
              <a:buSzTx/>
              <a:buNone/>
              <a:defRPr i="1" sz="2300"/>
            </a:pPr>
            <a:r>
              <a:t>2. How could this situation become a violation of the law, the “Code” or other school/district policies?</a:t>
            </a:r>
          </a:p>
          <a:p>
            <a:pPr marL="0" indent="0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defTabSz="336496">
              <a:spcBef>
                <a:spcPts val="600"/>
              </a:spcBef>
              <a:buSzTx/>
              <a:buNone/>
              <a:defRPr i="1" sz="2300"/>
            </a:pPr>
            <a:r>
              <a:t>3. In this situation, what are some potential negative consequences for the teacher/administrator, for the students and the school community?</a:t>
            </a:r>
          </a:p>
          <a:p>
            <a:pPr marL="0" indent="0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defTabSz="336496">
              <a:spcBef>
                <a:spcPts val="600"/>
              </a:spcBef>
              <a:buSzTx/>
              <a:buNone/>
              <a:defRPr i="1" sz="2300"/>
            </a:pPr>
            <a:r>
              <a:t>4. What responses/actions will result in a more positive outcome and/or what proactive measures might be considered?</a:t>
            </a:r>
            <a:endParaRPr>
              <a:solidFill>
                <a:srgbClr val="000000"/>
              </a:solidFill>
            </a:endParaRPr>
          </a:p>
          <a:p>
            <a:pPr marL="0" indent="0" algn="ctr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algn="ctr" defTabSz="336496">
              <a:spcBef>
                <a:spcPts val="600"/>
              </a:spcBef>
              <a:buSzTx/>
              <a:buNone/>
              <a:defRPr i="1" sz="2300"/>
            </a:pPr>
            <a:r>
              <a:t>Principals, be ready to share out in 10 minutes!</a:t>
            </a:r>
          </a:p>
        </p:txBody>
      </p:sp>
      <p:pic>
        <p:nvPicPr>
          <p:cNvPr id="232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2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9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55245" y="2834719"/>
            <a:ext cx="2976241" cy="22321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title"/>
          </p:nvPr>
        </p:nvSpPr>
        <p:spPr>
          <a:xfrm>
            <a:off x="1517649" y="254000"/>
            <a:ext cx="9144002" cy="1371600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Wrap Up</a:t>
            </a:r>
          </a:p>
        </p:txBody>
      </p:sp>
      <p:sp>
        <p:nvSpPr>
          <p:cNvPr id="236" name="Shape 236"/>
          <p:cNvSpPr/>
          <p:nvPr>
            <p:ph type="body" idx="1"/>
          </p:nvPr>
        </p:nvSpPr>
        <p:spPr>
          <a:xfrm>
            <a:off x="231526" y="1904998"/>
            <a:ext cx="10627240" cy="4608915"/>
          </a:xfrm>
          <a:prstGeom prst="rect">
            <a:avLst/>
          </a:prstGeom>
        </p:spPr>
        <p:txBody>
          <a:bodyPr/>
          <a:lstStyle/>
          <a:p>
            <a:pPr marL="1067598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Review </a:t>
            </a:r>
            <a:endParaRPr>
              <a:solidFill>
                <a:srgbClr val="000000"/>
              </a:solidFill>
            </a:endParaRPr>
          </a:p>
          <a:p>
            <a:pPr marL="1067598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Next week Assignments: </a:t>
            </a:r>
            <a:endParaRPr>
              <a:solidFill>
                <a:srgbClr val="000000"/>
              </a:solidFill>
            </a:endParaRPr>
          </a:p>
          <a:p>
            <a:pPr lvl="3" marL="2164877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Readings - BWW Chapter 9, Ethics Chapter 8 (Case 10)</a:t>
            </a:r>
          </a:p>
          <a:p>
            <a:pPr lvl="3" marL="2164877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Preparation for Scenario/Role Play Presentation           (refer to the Communication rubric on the EDU 615 syllabus)</a:t>
            </a:r>
          </a:p>
          <a:p>
            <a:pPr lvl="3" marL="2164877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Preparation for the Ethical Dilemma </a:t>
            </a:r>
          </a:p>
        </p:txBody>
      </p:sp>
      <p:pic>
        <p:nvPicPr>
          <p:cNvPr id="237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2" cy="6609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title"/>
          </p:nvPr>
        </p:nvSpPr>
        <p:spPr>
          <a:xfrm>
            <a:off x="922269" y="-385081"/>
            <a:ext cx="9144004" cy="1371603"/>
          </a:xfrm>
          <a:prstGeom prst="rect">
            <a:avLst/>
          </a:prstGeom>
        </p:spPr>
        <p:txBody>
          <a:bodyPr/>
          <a:lstStyle>
            <a:lvl1pPr algn="ctr">
              <a:defRPr spc="0" sz="3500"/>
            </a:lvl1pPr>
          </a:lstStyle>
          <a:p>
            <a:pPr/>
            <a:r>
              <a:t>References</a:t>
            </a:r>
          </a:p>
        </p:txBody>
      </p:sp>
      <p:sp>
        <p:nvSpPr>
          <p:cNvPr id="240" name="Shape 240"/>
          <p:cNvSpPr/>
          <p:nvPr>
            <p:ph type="body" idx="1"/>
          </p:nvPr>
        </p:nvSpPr>
        <p:spPr>
          <a:xfrm>
            <a:off x="483621" y="1141492"/>
            <a:ext cx="10476332" cy="4942783"/>
          </a:xfrm>
          <a:prstGeom prst="rect">
            <a:avLst/>
          </a:prstGeom>
        </p:spPr>
        <p:txBody>
          <a:bodyPr/>
          <a:lstStyle/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APA (2010). </a:t>
            </a:r>
            <a:r>
              <a:rPr i="1"/>
              <a:t>Publication manual of the American Psychological Association </a:t>
            </a:r>
            <a:r>
              <a:t>(6th ed.). Washington, DC: American Psychological </a:t>
            </a:r>
            <a:r>
              <a:rPr sz="1600"/>
              <a:t>Association. </a:t>
            </a:r>
            <a:endParaRPr sz="1600"/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Berko, R., Wolvin, A., &amp; Wolvin, D. &amp; Aitken, J. (2012).  The interview. In K. Bowers &amp; M. Mashburn (Eds.), Communicating: A social, cultural and career   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                focus </a:t>
            </a:r>
            <a:r>
              <a:t>(12th ed.) (pp. 211-242). Boston, MA: Pearson. </a:t>
            </a:r>
            <a:endParaRPr i="1"/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Florida School Leaders. (2016, January). </a:t>
            </a:r>
            <a:r>
              <a:rPr i="1"/>
              <a:t>The William Cecil Golden school leadership development program. </a:t>
            </a:r>
            <a:r>
              <a:t>Retrieved from the Florida Department of </a:t>
            </a:r>
          </a:p>
          <a:p>
            <a:pPr lvl="3" marL="0" indent="633941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   Education website http://www.floridaschoolleaders.org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Ross, A. (2013, May). Don Estridge High Tech Middle principal Dave Benson reassigned. </a:t>
            </a:r>
            <a:r>
              <a:rPr i="1"/>
              <a:t>Palm Beach Post. </a:t>
            </a:r>
            <a:r>
              <a:t>Retrieved from http://   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                extracredit.blog.palmbeachpost.com/2013/05/06/don-estridge-high-tech-principal-dave-benson-reassigned/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Strike, K.A., Haller, E.J. &amp; Soltis, J.F. (2005). Supplemental cases. In K.A. Strike (Ed.), </a:t>
            </a:r>
            <a:r>
              <a:rPr i="1"/>
              <a:t>The </a:t>
            </a:r>
            <a:r>
              <a:rPr i="1"/>
              <a:t>ethics of school administration</a:t>
            </a:r>
            <a:r>
              <a:rPr i="1"/>
              <a:t> </a:t>
            </a:r>
            <a:r>
              <a:t>(3rd ed.)          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               (pp. 159-170). New York, NY: Teachers College.</a:t>
            </a:r>
          </a:p>
        </p:txBody>
      </p:sp>
      <p:pic>
        <p:nvPicPr>
          <p:cNvPr id="241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48700" y="74800"/>
            <a:ext cx="1590563" cy="451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xfrm>
            <a:off x="1517649" y="-178933"/>
            <a:ext cx="9144002" cy="1371601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Agenda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xfrm>
            <a:off x="1522412" y="1417983"/>
            <a:ext cx="9134393" cy="524049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/>
          <a:lstStyle/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Welcome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Tentative Course Calendar and Assignment 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Ethical Implications Discussion 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Unpacking the Florida Principal Leadership Standards 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Leadership Clock Buddies Activity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Berko, R., Wolvin, A., &amp; Wolvin, D. &amp; Aitken, J. (2012). The interview. In K. Bowers &amp; M. Mashburn (Eds.), </a:t>
            </a:r>
            <a:r>
              <a:rPr i="1"/>
              <a:t>Communicating:   </a:t>
            </a:r>
            <a:endParaRPr i="1"/>
          </a:p>
          <a:p>
            <a:pPr lvl="2" marL="0" indent="457200" defTabSz="620583">
              <a:spcBef>
                <a:spcPts val="1100"/>
              </a:spcBef>
              <a:buClrTx/>
              <a:buSzTx/>
              <a:buFontTx/>
              <a:buNone/>
              <a:defRPr sz="1500">
                <a:solidFill>
                  <a:srgbClr val="030303"/>
                </a:solidFill>
              </a:defRPr>
            </a:pPr>
            <a:r>
              <a:rPr i="1"/>
              <a:t>A social, cultural and career focus </a:t>
            </a:r>
            <a:r>
              <a:t>(12th ed.)</a:t>
            </a:r>
            <a:r>
              <a:rPr i="1"/>
              <a:t> </a:t>
            </a:r>
            <a:r>
              <a:t>(pp. 211-242). Boston, MA: Pearson. 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STAR Format of Interviewing</a:t>
            </a:r>
            <a:endParaRPr i="1"/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Strike, K.A., Haller, E.J. &amp; Soltis, J.F. (2005). Supplemental cases. In K.A. Strike (Ed.), </a:t>
            </a:r>
            <a:r>
              <a:rPr i="1"/>
              <a:t>The ethics of school </a:t>
            </a:r>
            <a:endParaRPr i="1"/>
          </a:p>
          <a:p>
            <a:pPr lvl="2" marL="0" indent="457200" defTabSz="620583">
              <a:spcBef>
                <a:spcPts val="1100"/>
              </a:spcBef>
              <a:buClrTx/>
              <a:buSzTx/>
              <a:buFontTx/>
              <a:buNone/>
              <a:defRPr sz="1500">
                <a:solidFill>
                  <a:srgbClr val="030303"/>
                </a:solidFill>
              </a:defRPr>
            </a:pPr>
            <a:r>
              <a:rPr i="1"/>
              <a:t>administration </a:t>
            </a:r>
            <a:r>
              <a:t>(3rd ed.) (pp. 159-170). New York, NY: Teachers College.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In-Class Reflection and Weekly Reflections and Summary Paper Feedback 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Embedded scenario/role play collaboration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Problem-based Learning using the Florida Principal Leadership Standards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Next Week: Ongoing readings, scenario/role play presentation, and ethical dilemma discussion</a:t>
            </a:r>
          </a:p>
        </p:txBody>
      </p:sp>
      <p:pic>
        <p:nvPicPr>
          <p:cNvPr id="11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2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2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8200" y="1530350"/>
            <a:ext cx="2326602" cy="125838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97687" y="2209800"/>
            <a:ext cx="4406904" cy="43942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>
            <p:ph type="title"/>
          </p:nvPr>
        </p:nvSpPr>
        <p:spPr>
          <a:xfrm>
            <a:off x="4129136" y="2104080"/>
            <a:ext cx="9144005" cy="137160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 spc="0" sz="2800"/>
            </a:lvl1pPr>
          </a:lstStyle>
          <a:p>
            <a:pPr/>
            <a:r>
              <a:t>Tentative Course </a:t>
            </a:r>
          </a:p>
        </p:txBody>
      </p:sp>
      <p:pic>
        <p:nvPicPr>
          <p:cNvPr id="123" name="image3.png" descr="http://neo-cdn.stretchinternet.com/fdxVvj/header/barr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2139" y="1065399"/>
            <a:ext cx="2326602" cy="660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2573" y="0"/>
            <a:ext cx="480185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203720" y="241300"/>
            <a:ext cx="4799560" cy="3382319"/>
          </a:xfrm>
          <a:prstGeom prst="rect">
            <a:avLst/>
          </a:prstGeom>
          <a:solidFill>
            <a:schemeClr val="accent2">
              <a:lumOff val="-9333"/>
              <a:alpha val="54388"/>
            </a:scheme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6" name="Shape 126"/>
          <p:cNvSpPr/>
          <p:nvPr/>
        </p:nvSpPr>
        <p:spPr>
          <a:xfrm>
            <a:off x="203720" y="3627814"/>
            <a:ext cx="4799560" cy="544815"/>
          </a:xfrm>
          <a:prstGeom prst="rect">
            <a:avLst/>
          </a:prstGeom>
          <a:solidFill>
            <a:srgbClr val="FCD881">
              <a:alpha val="54388"/>
            </a:srgb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74885" y="3048236"/>
            <a:ext cx="1510379" cy="429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416" y="-90037"/>
            <a:ext cx="9376268" cy="6858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6250" y="6504620"/>
            <a:ext cx="9372600" cy="376467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487115" y="6478320"/>
            <a:ext cx="9350869" cy="403665"/>
          </a:xfrm>
          <a:prstGeom prst="rect">
            <a:avLst/>
          </a:prstGeom>
          <a:solidFill>
            <a:schemeClr val="accent2">
              <a:lumOff val="-9333"/>
              <a:alpha val="54388"/>
            </a:scheme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2" name="Shape 132"/>
          <p:cNvSpPr/>
          <p:nvPr/>
        </p:nvSpPr>
        <p:spPr>
          <a:xfrm>
            <a:off x="474910" y="4213427"/>
            <a:ext cx="9375280" cy="12701"/>
          </a:xfrm>
          <a:prstGeom prst="rect">
            <a:avLst/>
          </a:prstGeom>
          <a:solidFill>
            <a:srgbClr val="FCD881">
              <a:alpha val="54388"/>
            </a:srgb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3" name="Shape 133"/>
          <p:cNvSpPr/>
          <p:nvPr/>
        </p:nvSpPr>
        <p:spPr>
          <a:xfrm>
            <a:off x="474910" y="4213523"/>
            <a:ext cx="9375280" cy="1358904"/>
          </a:xfrm>
          <a:prstGeom prst="rect">
            <a:avLst/>
          </a:prstGeom>
          <a:solidFill>
            <a:srgbClr val="FCD881">
              <a:alpha val="54388"/>
            </a:srgb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4" name="Shape 134"/>
          <p:cNvSpPr/>
          <p:nvPr/>
        </p:nvSpPr>
        <p:spPr>
          <a:xfrm>
            <a:off x="474415" y="1931720"/>
            <a:ext cx="9375279" cy="2285894"/>
          </a:xfrm>
          <a:prstGeom prst="rect">
            <a:avLst/>
          </a:prstGeom>
          <a:solidFill>
            <a:schemeClr val="accent2">
              <a:lumOff val="-9333"/>
              <a:alpha val="54388"/>
            </a:scheme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5" name="Shape 135"/>
          <p:cNvSpPr/>
          <p:nvPr/>
        </p:nvSpPr>
        <p:spPr>
          <a:xfrm>
            <a:off x="474910" y="848023"/>
            <a:ext cx="9375280" cy="1074212"/>
          </a:xfrm>
          <a:prstGeom prst="rect">
            <a:avLst/>
          </a:prstGeom>
          <a:solidFill>
            <a:srgbClr val="FCD881">
              <a:alpha val="54388"/>
            </a:srgb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xfrm>
            <a:off x="1941511" y="-90033"/>
            <a:ext cx="9144005" cy="13716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/>
            <a:r>
              <a:t>Consider the ethical implications </a:t>
            </a:r>
          </a:p>
        </p:txBody>
      </p:sp>
      <p:pic>
        <p:nvPicPr>
          <p:cNvPr id="13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2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>
            <p:ph type="body" sz="half" idx="1"/>
          </p:nvPr>
        </p:nvSpPr>
        <p:spPr>
          <a:xfrm>
            <a:off x="1322594" y="1406425"/>
            <a:ext cx="4384300" cy="5281311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/>
          <a:lstStyle/>
          <a:p>
            <a:pPr marL="397841" indent="-397841" defTabSz="850391">
              <a:spcBef>
                <a:spcPts val="1600"/>
              </a:spcBef>
              <a:buClr>
                <a:srgbClr val="040200"/>
              </a:buClr>
              <a:buFontTx/>
              <a:defRPr b="1" sz="2700">
                <a:solidFill>
                  <a:srgbClr val="040200"/>
                </a:solidFill>
              </a:defRPr>
            </a:pPr>
            <a:r>
              <a:t>Don Estridge High Tech Middle principal Dave Benson reassigned</a:t>
            </a:r>
          </a:p>
          <a:p>
            <a:pPr marL="397841" indent="-397841" defTabSz="850391">
              <a:spcBef>
                <a:spcPts val="1600"/>
              </a:spcBef>
              <a:buClr>
                <a:srgbClr val="040200"/>
              </a:buClr>
              <a:buFontTx/>
              <a:defRPr sz="2200">
                <a:solidFill>
                  <a:srgbClr val="040200"/>
                </a:solidFill>
              </a:defRPr>
            </a:pPr>
            <a:r>
              <a:t>June 6, 2013</a:t>
            </a:r>
          </a:p>
          <a:p>
            <a:pPr marL="397841" indent="-397841" defTabSz="850391">
              <a:spcBef>
                <a:spcPts val="1600"/>
              </a:spcBef>
              <a:buClr>
                <a:srgbClr val="040200"/>
              </a:buClr>
              <a:buFontTx/>
              <a:defRPr sz="2200">
                <a:solidFill>
                  <a:srgbClr val="040200"/>
                </a:solidFill>
              </a:defRPr>
            </a:pPr>
            <a:r>
              <a:t>Dave Benson, Principal </a:t>
            </a:r>
          </a:p>
          <a:p>
            <a:pPr marL="397841" indent="-397841" defTabSz="850391">
              <a:spcBef>
                <a:spcPts val="1600"/>
              </a:spcBef>
              <a:buClr>
                <a:srgbClr val="040200"/>
              </a:buClr>
              <a:buFontTx/>
              <a:defRPr sz="2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solidFill>
                  <a:srgbClr val="040200"/>
                </a:solidFill>
              </a:rPr>
              <a:t>http://extracredit.blog.palmbeachpost.com/2013/05/06/don-estridge-high-tech-middle-principal-dave-benson-reassigned/</a:t>
            </a:r>
          </a:p>
        </p:txBody>
      </p:sp>
      <p:pic>
        <p:nvPicPr>
          <p:cNvPr id="140" name="Dave-Benson-2[1]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5972993" y="1398959"/>
            <a:ext cx="5281312" cy="5281312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xfrm>
            <a:off x="1522413" y="495300"/>
            <a:ext cx="9144001" cy="1371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/>
            <a:r>
              <a:t>Unpacking the Florida Principal Leadership Standards</a:t>
            </a:r>
          </a:p>
        </p:txBody>
      </p:sp>
      <p:sp>
        <p:nvSpPr>
          <p:cNvPr id="143" name="Shape 143"/>
          <p:cNvSpPr/>
          <p:nvPr>
            <p:ph type="body" idx="1"/>
          </p:nvPr>
        </p:nvSpPr>
        <p:spPr>
          <a:xfrm>
            <a:off x="1522412" y="1904999"/>
            <a:ext cx="9134393" cy="4114802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0" indent="0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The State of FL Principal Leadership Standards addressed: </a:t>
            </a:r>
          </a:p>
          <a:p>
            <a:pPr marL="0" indent="0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</a:p>
          <a:p>
            <a:pPr lvl="1" marL="0" indent="448100" defTabSz="896201">
              <a:lnSpc>
                <a:spcPct val="100000"/>
              </a:lnSpc>
              <a:spcBef>
                <a:spcPts val="0"/>
              </a:spcBef>
              <a:buSzTx/>
              <a:buNone/>
              <a:defRPr b="1" sz="2300"/>
            </a:pPr>
            <a:r>
              <a:t>Domain 1: Student Achievement </a:t>
            </a:r>
            <a:endParaRPr sz="1700">
              <a:solidFill>
                <a:srgbClr val="000000"/>
              </a:solidFill>
            </a:endParaRP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 u="sng"/>
            </a:pPr>
            <a:r>
              <a:rPr b="1"/>
              <a:t>Standard 1: Student Learning Results</a:t>
            </a:r>
            <a:r>
              <a:rPr b="1" u="none"/>
              <a:t> </a:t>
            </a:r>
            <a:endParaRPr b="1" sz="1700">
              <a:solidFill>
                <a:srgbClr val="000000"/>
              </a:solidFill>
            </a:endParaRP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i="1" sz="2300"/>
            </a:pPr>
            <a:r>
              <a:t>Effective school leaders achieve results on the school’s</a:t>
            </a: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i="1" sz="2300"/>
            </a:pPr>
            <a:r>
              <a:t>student learning goals. </a:t>
            </a:r>
            <a:endParaRPr sz="1700">
              <a:solidFill>
                <a:srgbClr val="000000"/>
              </a:solidFill>
            </a:endParaRPr>
          </a:p>
          <a:p>
            <a:pPr lvl="5" marL="0" indent="2240506" defTabSz="896201">
              <a:lnSpc>
                <a:spcPct val="100000"/>
              </a:lnSpc>
              <a:spcBef>
                <a:spcPts val="0"/>
              </a:spcBef>
              <a:buSzTx/>
              <a:buNone/>
              <a:defRPr i="1" sz="1700">
                <a:solidFill>
                  <a:srgbClr val="000000"/>
                </a:solidFill>
              </a:defRPr>
            </a:pPr>
          </a:p>
          <a:p>
            <a:pPr lvl="1" marL="0" indent="448100" defTabSz="896201">
              <a:lnSpc>
                <a:spcPct val="100000"/>
              </a:lnSpc>
              <a:spcBef>
                <a:spcPts val="0"/>
              </a:spcBef>
              <a:buSzTx/>
              <a:buNone/>
              <a:defRPr b="1" sz="2300"/>
            </a:pPr>
            <a:r>
              <a:t>Domain 4: Professional and Ethical Behaviors</a:t>
            </a:r>
            <a:endParaRPr sz="1700">
              <a:solidFill>
                <a:srgbClr val="000000"/>
              </a:solidFill>
            </a:endParaRP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b="1" sz="2300" u="sng"/>
            </a:pPr>
            <a:r>
              <a:t>Standard 10: Professional and Ethical Behaviors</a:t>
            </a:r>
            <a:endParaRPr sz="1700">
              <a:solidFill>
                <a:srgbClr val="000000"/>
              </a:solidFill>
            </a:endParaRP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Effective school leaders demonstrate personal and </a:t>
            </a: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professional behaviors consistent with quality practices in </a:t>
            </a: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education and as a community leader. </a:t>
            </a:r>
          </a:p>
        </p:txBody>
      </p:sp>
      <p:pic>
        <p:nvPicPr>
          <p:cNvPr id="144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2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86616" y="1473200"/>
            <a:ext cx="2538687" cy="186515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xfrm>
            <a:off x="1522413" y="-330200"/>
            <a:ext cx="9144001" cy="1371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/>
            <a:r>
              <a:t>Leadership Clock Buddies</a:t>
            </a:r>
          </a:p>
        </p:txBody>
      </p:sp>
      <p:pic>
        <p:nvPicPr>
          <p:cNvPr id="14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2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>
            <p:ph type="body" sz="half" idx="1"/>
          </p:nvPr>
        </p:nvSpPr>
        <p:spPr>
          <a:xfrm>
            <a:off x="6063753" y="1338805"/>
            <a:ext cx="5591197" cy="4758651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0" indent="0" algn="ctr" defTabSz="905255">
              <a:lnSpc>
                <a:spcPct val="100000"/>
              </a:lnSpc>
              <a:spcBef>
                <a:spcPts val="0"/>
              </a:spcBef>
              <a:buSzTx/>
              <a:buNone/>
              <a:defRPr b="1" sz="2200" u="sng"/>
            </a:pPr>
            <a:r>
              <a:t>Purpose:</a:t>
            </a:r>
            <a:r>
              <a:rPr u="none"/>
              <a:t>  </a:t>
            </a:r>
            <a:endParaRPr>
              <a:solidFill>
                <a:srgbClr val="000000"/>
              </a:solidFill>
            </a:endParaRPr>
          </a:p>
          <a:p>
            <a:pPr marL="0" indent="0" defTabSz="905255">
              <a:lnSpc>
                <a:spcPct val="100000"/>
              </a:lnSpc>
              <a:spcBef>
                <a:spcPts val="0"/>
              </a:spcBef>
              <a:buSzTx/>
              <a:buNone/>
              <a:defRPr sz="2200"/>
            </a:pPr>
            <a:r>
              <a:t>To support collaborative educational leadership researcher pairs for effective leadership communication. </a:t>
            </a:r>
            <a:endParaRPr>
              <a:solidFill>
                <a:srgbClr val="000000"/>
              </a:solidFill>
            </a:endParaRPr>
          </a:p>
          <a:p>
            <a:pPr marL="0" indent="0" defTabSz="905255">
              <a:lnSpc>
                <a:spcPct val="100000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</a:defRPr>
            </a:pPr>
          </a:p>
          <a:p>
            <a:pPr marL="0" indent="0" algn="ctr" defTabSz="905255">
              <a:lnSpc>
                <a:spcPct val="100000"/>
              </a:lnSpc>
              <a:spcBef>
                <a:spcPts val="0"/>
              </a:spcBef>
              <a:buSzTx/>
              <a:buNone/>
              <a:defRPr b="1" sz="2200" u="sng"/>
            </a:pPr>
            <a:r>
              <a:t>Instructions:</a:t>
            </a:r>
            <a:r>
              <a:rPr u="none"/>
              <a:t> </a:t>
            </a:r>
            <a:endParaRPr>
              <a:solidFill>
                <a:srgbClr val="000000"/>
              </a:solidFill>
            </a:endParaRPr>
          </a:p>
          <a:p>
            <a:pPr marL="454714" indent="-454714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200"/>
            </a:pPr>
            <a:r>
              <a:t>Book an appointment with 12 different educational leadership researchers (one for each hour of the leadership clock). </a:t>
            </a:r>
            <a:endParaRPr>
              <a:solidFill>
                <a:srgbClr val="000000"/>
              </a:solidFill>
            </a:endParaRPr>
          </a:p>
          <a:p>
            <a:pPr marL="454714" indent="-454714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200"/>
            </a:pPr>
            <a:r>
              <a:t>Ensure that you both record the appointment on the leadership clocks. </a:t>
            </a:r>
            <a:endParaRPr>
              <a:solidFill>
                <a:srgbClr val="000000"/>
              </a:solidFill>
            </a:endParaRPr>
          </a:p>
          <a:p>
            <a:pPr marL="454714" indent="-454714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200"/>
            </a:pPr>
            <a:r>
              <a:t>Book the appointment if there is a vacant slot at the hour for both of your leadership clocks. </a:t>
            </a:r>
          </a:p>
        </p:txBody>
      </p:sp>
      <p:pic>
        <p:nvPicPr>
          <p:cNvPr id="150" name="image5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2566" y="1341050"/>
            <a:ext cx="5187252" cy="47541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3" name="Group 153"/>
          <p:cNvGrpSpPr/>
          <p:nvPr/>
        </p:nvGrpSpPr>
        <p:grpSpPr>
          <a:xfrm>
            <a:off x="2125571" y="3174993"/>
            <a:ext cx="1781242" cy="883072"/>
            <a:chOff x="-1" y="-1"/>
            <a:chExt cx="1781241" cy="883071"/>
          </a:xfrm>
        </p:grpSpPr>
        <p:sp>
          <p:nvSpPr>
            <p:cNvPr id="151" name="Shape 151"/>
            <p:cNvSpPr/>
            <p:nvPr/>
          </p:nvSpPr>
          <p:spPr>
            <a:xfrm>
              <a:off x="-2" y="-2"/>
              <a:ext cx="1781243" cy="883072"/>
            </a:xfrm>
            <a:prstGeom prst="roundRect">
              <a:avLst>
                <a:gd name="adj" fmla="val 21573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52" name="Shape 152"/>
            <p:cNvSpPr/>
            <p:nvPr/>
          </p:nvSpPr>
          <p:spPr>
            <a:xfrm>
              <a:off x="55796" y="79581"/>
              <a:ext cx="1669643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 sz="1700" u="sng">
                  <a:latin typeface="Corbel"/>
                  <a:ea typeface="Corbel"/>
                  <a:cs typeface="Corbel"/>
                  <a:sym typeface="Corbel"/>
                </a:defRPr>
              </a:pPr>
              <a:r>
                <a:t>Terrence’s</a:t>
              </a:r>
              <a:r>
                <a:rPr u="none"/>
                <a:t> Leadership Clock EDU 615</a:t>
              </a:r>
            </a:p>
          </p:txBody>
        </p:sp>
      </p:grpSp>
      <p:grpSp>
        <p:nvGrpSpPr>
          <p:cNvPr id="156" name="Group 156"/>
          <p:cNvGrpSpPr/>
          <p:nvPr/>
        </p:nvGrpSpPr>
        <p:grpSpPr>
          <a:xfrm>
            <a:off x="3968507" y="5463612"/>
            <a:ext cx="1087402" cy="496834"/>
            <a:chOff x="-1" y="-1"/>
            <a:chExt cx="1087401" cy="496833"/>
          </a:xfrm>
        </p:grpSpPr>
        <p:sp>
          <p:nvSpPr>
            <p:cNvPr id="154" name="Shape 154"/>
            <p:cNvSpPr/>
            <p:nvPr/>
          </p:nvSpPr>
          <p:spPr>
            <a:xfrm>
              <a:off x="-2" y="-2"/>
              <a:ext cx="1087403" cy="496835"/>
            </a:xfrm>
            <a:prstGeom prst="roundRect">
              <a:avLst>
                <a:gd name="adj" fmla="val 38344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55" name="Shape 155"/>
            <p:cNvSpPr/>
            <p:nvPr/>
          </p:nvSpPr>
          <p:spPr>
            <a:xfrm>
              <a:off x="55797" y="127761"/>
              <a:ext cx="975804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700"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Litzrudy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2"/>
      <p:bldP build="whole" bldLvl="1" animBg="1" rev="0" advAuto="0" spid="15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xfrm>
            <a:off x="557213" y="0"/>
            <a:ext cx="9144001" cy="1371600"/>
          </a:xfrm>
          <a:prstGeom prst="rect">
            <a:avLst/>
          </a:prstGeom>
        </p:spPr>
        <p:txBody>
          <a:bodyPr/>
          <a:lstStyle>
            <a:lvl1pPr algn="ctr" defTabSz="758951">
              <a:defRPr b="1" spc="0" sz="4200"/>
            </a:lvl1pPr>
          </a:lstStyle>
          <a:p>
            <a:pPr/>
            <a:r>
              <a:t>Chapter 8: The Interview </a:t>
            </a:r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xfrm>
            <a:off x="68956" y="1817040"/>
            <a:ext cx="10120515" cy="4857080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631863" indent="-631863" defTabSz="896202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3267"/>
            </a:pPr>
            <a:r>
              <a:t>Define what an interview is and identify the types of interviews. </a:t>
            </a:r>
          </a:p>
          <a:p>
            <a:pPr marL="631863" indent="-631863" defTabSz="896202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3267"/>
            </a:pPr>
            <a:r>
              <a:t>List and explain the different purposes for interviews    and how those purposes affect what happens in the interview. </a:t>
            </a:r>
          </a:p>
          <a:p>
            <a:pPr marL="631863" indent="-631863" defTabSz="896202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3267"/>
            </a:pPr>
            <a:r>
              <a:t>Demonstrate the organizational structure of an interview.</a:t>
            </a:r>
          </a:p>
          <a:p>
            <a:pPr marL="631863" indent="-631863" defTabSz="896202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3267"/>
            </a:pPr>
            <a:r>
              <a:t>State the principles of preparing for and functioning as an interviewee and an interviewer. </a:t>
            </a:r>
          </a:p>
          <a:p>
            <a:pPr marL="631863" indent="-631863" defTabSz="896202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3267"/>
            </a:pPr>
            <a:r>
              <a:t>Identify and illustrate the types of questions used in an interview.  </a:t>
            </a:r>
          </a:p>
        </p:txBody>
      </p:sp>
      <p:pic>
        <p:nvPicPr>
          <p:cNvPr id="160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2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6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6953" y="948654"/>
            <a:ext cx="2187652" cy="273667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xfrm>
            <a:off x="1687513" y="279400"/>
            <a:ext cx="9144001" cy="1371600"/>
          </a:xfrm>
          <a:prstGeom prst="rect">
            <a:avLst/>
          </a:prstGeom>
        </p:spPr>
        <p:txBody>
          <a:bodyPr/>
          <a:lstStyle/>
          <a:p>
            <a:pPr algn="ctr" defTabSz="758951">
              <a:defRPr b="1" spc="0" sz="4200"/>
            </a:pPr>
            <a:r>
              <a:rPr>
                <a:solidFill>
                  <a:srgbClr val="FFF91D"/>
                </a:solidFill>
              </a:rPr>
              <a:t>STAR</a:t>
            </a:r>
            <a:r>
              <a:t> Targeted Selection Interviewing</a:t>
            </a: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xfrm>
            <a:off x="1199256" y="1817040"/>
            <a:ext cx="10120515" cy="4857080"/>
          </a:xfrm>
          <a:prstGeom prst="rect">
            <a:avLst/>
          </a:prstGeom>
          <a:solidFill>
            <a:schemeClr val="accent4">
              <a:satOff val="-4014"/>
              <a:lumOff val="12892"/>
            </a:schemeClr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0" indent="0" algn="ctr" defTabSz="896202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sz="3267" u="sng"/>
            </a:pPr>
            <a:r>
              <a:t>Elements of the STAR: </a:t>
            </a:r>
          </a:p>
          <a:p>
            <a:pPr marL="0" indent="0" algn="ctr" defTabSz="896202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sz="3267" u="sng"/>
            </a:pPr>
          </a:p>
          <a:p>
            <a:pPr marL="0" indent="0" defTabSz="896202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267"/>
            </a:pPr>
            <a:r>
              <a:rPr b="1" u="sng">
                <a:solidFill>
                  <a:srgbClr val="F0FB1C"/>
                </a:solidFill>
              </a:rPr>
              <a:t>S/T</a:t>
            </a:r>
            <a:r>
              <a:rPr>
                <a:solidFill>
                  <a:srgbClr val="FFEF43"/>
                </a:solidFill>
              </a:rPr>
              <a:t> </a:t>
            </a:r>
            <a:r>
              <a:t>- </a:t>
            </a:r>
            <a:r>
              <a:rPr b="1">
                <a:solidFill>
                  <a:srgbClr val="FFF83A"/>
                </a:solidFill>
              </a:rPr>
              <a:t>S</a:t>
            </a:r>
            <a:r>
              <a:rPr b="1"/>
              <a:t>ituation/</a:t>
            </a:r>
            <a:r>
              <a:rPr b="1" u="sng">
                <a:solidFill>
                  <a:srgbClr val="F3FB2A"/>
                </a:solidFill>
              </a:rPr>
              <a:t>T</a:t>
            </a:r>
            <a:r>
              <a:rPr b="1"/>
              <a:t>ask That You Faced</a:t>
            </a:r>
          </a:p>
          <a:p>
            <a:pPr lvl="4" marL="1836319" indent="-327559" defTabSz="896202">
              <a:lnSpc>
                <a:spcPct val="100000"/>
              </a:lnSpc>
              <a:spcBef>
                <a:spcPts val="0"/>
              </a:spcBef>
              <a:buClrTx/>
              <a:buSzPct val="60000"/>
              <a:buFontTx/>
              <a:buBlip>
                <a:blip r:embed="rId2"/>
              </a:buBlip>
              <a:defRPr sz="3267"/>
            </a:pPr>
            <a:r>
              <a:t>Example: Describe a situation…</a:t>
            </a:r>
          </a:p>
          <a:p>
            <a:pPr marL="0" indent="0" defTabSz="896202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267"/>
            </a:pPr>
            <a:r>
              <a:rPr b="1" u="sng">
                <a:solidFill>
                  <a:srgbClr val="EFFB3F"/>
                </a:solidFill>
              </a:rPr>
              <a:t>A</a:t>
            </a:r>
            <a:r>
              <a:t> - </a:t>
            </a:r>
            <a:r>
              <a:rPr b="1" u="sng">
                <a:solidFill>
                  <a:srgbClr val="FCFC4D"/>
                </a:solidFill>
              </a:rPr>
              <a:t>A</a:t>
            </a:r>
            <a:r>
              <a:rPr b="1"/>
              <a:t>ctions That You Took </a:t>
            </a:r>
          </a:p>
          <a:p>
            <a:pPr lvl="4" marL="1836319" indent="-327559" defTabSz="896202">
              <a:lnSpc>
                <a:spcPct val="100000"/>
              </a:lnSpc>
              <a:spcBef>
                <a:spcPts val="0"/>
              </a:spcBef>
              <a:buClrTx/>
              <a:buSzPct val="60000"/>
              <a:buFontTx/>
              <a:buBlip>
                <a:blip r:embed="rId2"/>
              </a:buBlip>
              <a:defRPr sz="3267"/>
            </a:pPr>
            <a:r>
              <a:t>Example:  What steps did you do in the situation?</a:t>
            </a:r>
          </a:p>
          <a:p>
            <a:pPr marL="0" indent="0" defTabSz="896202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sz="3267"/>
            </a:pPr>
            <a:r>
              <a:rPr u="sng">
                <a:solidFill>
                  <a:srgbClr val="FBFB46"/>
                </a:solidFill>
              </a:rPr>
              <a:t>R</a:t>
            </a:r>
            <a:r>
              <a:t> - </a:t>
            </a:r>
            <a:r>
              <a:rPr u="sng">
                <a:solidFill>
                  <a:srgbClr val="F9FC70"/>
                </a:solidFill>
              </a:rPr>
              <a:t>R</a:t>
            </a:r>
            <a:r>
              <a:t>esults or changes caused by these actions</a:t>
            </a:r>
          </a:p>
          <a:p>
            <a:pPr lvl="4" marL="1836319" indent="-327559" defTabSz="896202">
              <a:lnSpc>
                <a:spcPct val="100000"/>
              </a:lnSpc>
              <a:spcBef>
                <a:spcPts val="0"/>
              </a:spcBef>
              <a:buClrTx/>
              <a:buSzPct val="60000"/>
              <a:buFontTx/>
              <a:buBlip>
                <a:blip r:embed="rId2"/>
              </a:buBlip>
              <a:defRPr sz="3267"/>
            </a:pPr>
            <a:r>
              <a:t>Example: What were the results?</a:t>
            </a:r>
          </a:p>
          <a:p>
            <a:pPr lvl="2" marL="0" indent="452627" defTabSz="896202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267"/>
            </a:pPr>
          </a:p>
        </p:txBody>
      </p:sp>
      <p:pic>
        <p:nvPicPr>
          <p:cNvPr id="165" name="image3.png" descr="http://neo-cdn.stretchinternet.com/fdxVvj/header/barr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60162" y="214501"/>
            <a:ext cx="2326602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9673487" y="2006600"/>
            <a:ext cx="1328626" cy="1263599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gradFill>
            <a:gsLst>
              <a:gs pos="0">
                <a:schemeClr val="accent3">
                  <a:hueOff val="-683801"/>
                  <a:satOff val="3174"/>
                  <a:lumOff val="36396"/>
                </a:schemeClr>
              </a:gs>
              <a:gs pos="35000">
                <a:srgbClr val="FFE6CC"/>
              </a:gs>
              <a:gs pos="100000">
                <a:schemeClr val="accent3">
                  <a:hueOff val="-807391"/>
                  <a:satOff val="3174"/>
                  <a:lumOff val="46825"/>
                </a:schemeClr>
              </a:gs>
            </a:gsLst>
            <a:lin ang="16200000"/>
          </a:gra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