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EAFF"/>
          </a:solidFill>
        </a:fill>
      </a:tcStyle>
    </a:wholeTbl>
    <a:band2H>
      <a:tcTxStyle b="def" i="def"/>
      <a:tcStyle>
        <a:tcBdr/>
        <a:fill>
          <a:solidFill>
            <a:srgbClr val="E9F5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E3CA"/>
          </a:solidFill>
        </a:fill>
      </a:tcStyle>
    </a:wholeTbl>
    <a:band2H>
      <a:tcTxStyle b="def" i="def"/>
      <a:tcStyle>
        <a:tcBdr/>
        <a:fill>
          <a:solidFill>
            <a:srgbClr val="FEF2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1CCEB"/>
          </a:solidFill>
        </a:fill>
      </a:tcStyle>
    </a:wholeTbl>
    <a:band2H>
      <a:tcTxStyle b="def" i="def"/>
      <a:tcStyle>
        <a:tcBdr/>
        <a:fill>
          <a:solidFill>
            <a:srgbClr val="F8E7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6" name="Shape 2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8" name="Shape 32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Present Slide.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6" name="Shape 34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Present Slide.</a:t>
            </a:r>
          </a:p>
          <a:p>
            <a:pPr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Additional Information:</a:t>
            </a:r>
          </a:p>
          <a:p>
            <a:pPr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Hosted </a:t>
            </a:r>
          </a:p>
          <a:p>
            <a:pPr lvl="1" indent="4572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33 Districts</a:t>
            </a:r>
          </a:p>
          <a:p>
            <a:pPr lvl="1" indent="4572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29,849 Users (9%)</a:t>
            </a:r>
          </a:p>
          <a:p>
            <a:pPr lvl="1" indent="4572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Federated</a:t>
            </a:r>
          </a:p>
          <a:p>
            <a:pPr lvl="1" indent="4572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40 Districts</a:t>
            </a:r>
          </a:p>
          <a:p>
            <a:pPr lvl="1" indent="4572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294,952 Users (91%)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fldoe.org/" TargetMode="Externa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fldoe.org/" TargetMode="External"/><Relationship Id="rId3" Type="http://schemas.openxmlformats.org/officeDocument/2006/relationships/image" Target="../media/image2.pn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fldoe.org/" TargetMode="External"/><Relationship Id="rId3" Type="http://schemas.openxmlformats.org/officeDocument/2006/relationships/image" Target="../media/image2.png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fldoe.org/" TargetMode="External"/><Relationship Id="rId3" Type="http://schemas.openxmlformats.org/officeDocument/2006/relationships/image" Target="../media/image2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065212" y="0"/>
            <a:ext cx="8229604" cy="47244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66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half" idx="1"/>
          </p:nvPr>
        </p:nvSpPr>
        <p:spPr>
          <a:xfrm>
            <a:off x="1065212" y="4800600"/>
            <a:ext cx="8229601" cy="2057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xfrm>
            <a:off x="11339201" y="6240782"/>
            <a:ext cx="231137" cy="2311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xfrm>
            <a:off x="1522412" y="1904999"/>
            <a:ext cx="9134393" cy="49530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hape 9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xfrm>
            <a:off x="9142410" y="0"/>
            <a:ext cx="1524008" cy="601980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xfrm>
            <a:off x="1522412" y="381000"/>
            <a:ext cx="7391401" cy="6477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title"/>
          </p:nvPr>
        </p:nvSpPr>
        <p:spPr>
          <a:xfrm>
            <a:off x="1065212" y="0"/>
            <a:ext cx="8229604" cy="47244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6600"/>
            </a:lvl1pPr>
          </a:lstStyle>
          <a:p>
            <a:pPr/>
            <a:r>
              <a:t>Title Text</a:t>
            </a:r>
          </a:p>
        </p:txBody>
      </p:sp>
      <p:sp>
        <p:nvSpPr>
          <p:cNvPr id="108" name="Shape 108"/>
          <p:cNvSpPr/>
          <p:nvPr>
            <p:ph type="body" sz="half" idx="1"/>
          </p:nvPr>
        </p:nvSpPr>
        <p:spPr>
          <a:xfrm>
            <a:off x="1065212" y="4800600"/>
            <a:ext cx="8229601" cy="2057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hape 109"/>
          <p:cNvSpPr/>
          <p:nvPr>
            <p:ph type="sldNum" sz="quarter" idx="2"/>
          </p:nvPr>
        </p:nvSpPr>
        <p:spPr>
          <a:xfrm>
            <a:off x="8497363" y="6240782"/>
            <a:ext cx="231137" cy="2311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xfrm>
            <a:off x="1522412" y="1904999"/>
            <a:ext cx="9134393" cy="49530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Shape 118"/>
          <p:cNvSpPr/>
          <p:nvPr>
            <p:ph type="sldNum" sz="quarter" idx="2"/>
          </p:nvPr>
        </p:nvSpPr>
        <p:spPr>
          <a:xfrm>
            <a:off x="10435281" y="6423342"/>
            <a:ext cx="231137" cy="2311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6" name="Shape 126"/>
          <p:cNvSpPr/>
          <p:nvPr>
            <p:ph type="body" idx="1"/>
          </p:nvPr>
        </p:nvSpPr>
        <p:spPr>
          <a:xfrm>
            <a:off x="1522412" y="1904999"/>
            <a:ext cx="9134393" cy="49530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Shape 127"/>
          <p:cNvSpPr/>
          <p:nvPr>
            <p:ph type="sldNum" sz="quarter" idx="2"/>
          </p:nvPr>
        </p:nvSpPr>
        <p:spPr>
          <a:xfrm>
            <a:off x="10435278" y="6423344"/>
            <a:ext cx="231137" cy="2311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2146300" y="6380926"/>
            <a:ext cx="7886700" cy="4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b="1"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hlinkClick r:id="rId2" invalidUrl="" action="" tgtFrame="" tooltip="" history="1" highlightClick="0" endSnd="0"/>
              </a:rPr>
              <a:t>www.FLDOE.org</a:t>
            </a:r>
            <a:endParaRPr>
              <a:solidFill>
                <a:srgbClr val="262A63"/>
              </a:solidFill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defRPr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2014, Florida Department of Education. All Rights Reserved.</a:t>
            </a:r>
          </a:p>
        </p:txBody>
      </p:sp>
      <p:sp>
        <p:nvSpPr>
          <p:cNvPr id="135" name="Shape 135"/>
          <p:cNvSpPr/>
          <p:nvPr/>
        </p:nvSpPr>
        <p:spPr>
          <a:xfrm flipH="1">
            <a:off x="1517650" y="6712005"/>
            <a:ext cx="2706626" cy="2"/>
          </a:xfrm>
          <a:prstGeom prst="line">
            <a:avLst/>
          </a:prstGeom>
          <a:ln w="12700">
            <a:solidFill>
              <a:srgbClr val="CD9D2C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36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02370" y="19759"/>
            <a:ext cx="2574563" cy="86215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 flipH="1" flipV="1">
            <a:off x="1517650" y="443007"/>
            <a:ext cx="3101341" cy="1"/>
          </a:xfrm>
          <a:prstGeom prst="line">
            <a:avLst/>
          </a:prstGeom>
          <a:ln w="63500">
            <a:solidFill>
              <a:srgbClr val="262A63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8" name="Shape 138"/>
          <p:cNvSpPr/>
          <p:nvPr/>
        </p:nvSpPr>
        <p:spPr>
          <a:xfrm flipH="1" flipV="1">
            <a:off x="7556498" y="443007"/>
            <a:ext cx="3105152" cy="1"/>
          </a:xfrm>
          <a:prstGeom prst="line">
            <a:avLst/>
          </a:prstGeom>
          <a:ln w="63500">
            <a:solidFill>
              <a:srgbClr val="262A63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9" name="Shape 139"/>
          <p:cNvSpPr/>
          <p:nvPr/>
        </p:nvSpPr>
        <p:spPr>
          <a:xfrm flipH="1">
            <a:off x="7955026" y="6712005"/>
            <a:ext cx="2706625" cy="2"/>
          </a:xfrm>
          <a:prstGeom prst="line">
            <a:avLst/>
          </a:prstGeom>
          <a:ln w="12700">
            <a:solidFill>
              <a:srgbClr val="CD9D2C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0" name="Shape 140"/>
          <p:cNvSpPr/>
          <p:nvPr/>
        </p:nvSpPr>
        <p:spPr>
          <a:xfrm>
            <a:off x="2146300" y="6380926"/>
            <a:ext cx="7886700" cy="4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b="1"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hlinkClick r:id="rId2" invalidUrl="" action="" tgtFrame="" tooltip="" history="1" highlightClick="0" endSnd="0"/>
              </a:rPr>
              <a:t>www.FLDOE.org</a:t>
            </a:r>
            <a:endParaRPr>
              <a:solidFill>
                <a:srgbClr val="262A63"/>
              </a:solidFill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defRPr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2014, Florida Department of Education. All Rights Reserved.</a:t>
            </a:r>
          </a:p>
        </p:txBody>
      </p:sp>
      <p:sp>
        <p:nvSpPr>
          <p:cNvPr id="141" name="Shape 141"/>
          <p:cNvSpPr/>
          <p:nvPr/>
        </p:nvSpPr>
        <p:spPr>
          <a:xfrm flipH="1">
            <a:off x="1517650" y="6712005"/>
            <a:ext cx="2706626" cy="2"/>
          </a:xfrm>
          <a:prstGeom prst="line">
            <a:avLst/>
          </a:prstGeom>
          <a:ln w="12700">
            <a:solidFill>
              <a:srgbClr val="CD9D2C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42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02370" y="19759"/>
            <a:ext cx="2574563" cy="862151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 flipH="1" flipV="1">
            <a:off x="1517650" y="443007"/>
            <a:ext cx="3101341" cy="1"/>
          </a:xfrm>
          <a:prstGeom prst="line">
            <a:avLst/>
          </a:prstGeom>
          <a:ln w="63500">
            <a:solidFill>
              <a:srgbClr val="262A63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4" name="Shape 144"/>
          <p:cNvSpPr/>
          <p:nvPr/>
        </p:nvSpPr>
        <p:spPr>
          <a:xfrm flipH="1" flipV="1">
            <a:off x="7556498" y="443007"/>
            <a:ext cx="3105152" cy="1"/>
          </a:xfrm>
          <a:prstGeom prst="line">
            <a:avLst/>
          </a:prstGeom>
          <a:ln w="63500">
            <a:solidFill>
              <a:srgbClr val="262A63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5" name="Shape 145"/>
          <p:cNvSpPr/>
          <p:nvPr/>
        </p:nvSpPr>
        <p:spPr>
          <a:xfrm flipH="1">
            <a:off x="7955026" y="6712005"/>
            <a:ext cx="2706625" cy="2"/>
          </a:xfrm>
          <a:prstGeom prst="line">
            <a:avLst/>
          </a:prstGeom>
          <a:ln w="12700">
            <a:solidFill>
              <a:srgbClr val="CD9D2C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6" name="Shape 146"/>
          <p:cNvSpPr/>
          <p:nvPr/>
        </p:nvSpPr>
        <p:spPr>
          <a:xfrm>
            <a:off x="1517650" y="1"/>
            <a:ext cx="9144000" cy="3289600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</a:p>
        </p:txBody>
      </p:sp>
      <p:sp>
        <p:nvSpPr>
          <p:cNvPr id="147" name="Shape 147"/>
          <p:cNvSpPr/>
          <p:nvPr/>
        </p:nvSpPr>
        <p:spPr>
          <a:xfrm>
            <a:off x="2498711" y="2527680"/>
            <a:ext cx="7181878" cy="1439512"/>
          </a:xfrm>
          <a:prstGeom prst="rect">
            <a:avLst/>
          </a:prstGeom>
          <a:solidFill>
            <a:srgbClr val="262A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</a:p>
        </p:txBody>
      </p:sp>
      <p:sp>
        <p:nvSpPr>
          <p:cNvPr id="148" name="Shape 148"/>
          <p:cNvSpPr/>
          <p:nvPr/>
        </p:nvSpPr>
        <p:spPr>
          <a:xfrm>
            <a:off x="1517650" y="3150197"/>
            <a:ext cx="9144000" cy="209069"/>
          </a:xfrm>
          <a:prstGeom prst="rect">
            <a:avLst/>
          </a:prstGeom>
          <a:solidFill>
            <a:srgbClr val="262A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</a:p>
        </p:txBody>
      </p:sp>
      <p:sp>
        <p:nvSpPr>
          <p:cNvPr id="149" name="Shape 149"/>
          <p:cNvSpPr/>
          <p:nvPr>
            <p:ph type="title"/>
          </p:nvPr>
        </p:nvSpPr>
        <p:spPr>
          <a:xfrm>
            <a:off x="2578163" y="2734710"/>
            <a:ext cx="7013449" cy="1077018"/>
          </a:xfrm>
          <a:prstGeom prst="rect">
            <a:avLst/>
          </a:prstGeom>
        </p:spPr>
        <p:txBody>
          <a:bodyPr anchor="ctr"/>
          <a:lstStyle>
            <a:lvl1pPr algn="ctr">
              <a:defRPr b="1" spc="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xfrm>
            <a:off x="2578163" y="4227212"/>
            <a:ext cx="7013449" cy="186244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685800" indent="-228600">
              <a:spcBef>
                <a:spcPts val="1000"/>
              </a:spcBef>
              <a:buClrTx/>
              <a:buFontTx/>
              <a:defRPr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88719" indent="-274319">
              <a:spcBef>
                <a:spcPts val="1000"/>
              </a:spcBef>
              <a:buClrTx/>
              <a:buFontTx/>
              <a:defRPr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indent="0">
              <a:spcBef>
                <a:spcPts val="10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103119" indent="-274319">
              <a:spcBef>
                <a:spcPts val="1000"/>
              </a:spcBef>
              <a:buClrTx/>
              <a:buFontTx/>
              <a:defRPr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51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64679" y="451104"/>
            <a:ext cx="4849944" cy="1624113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1517650" y="1"/>
            <a:ext cx="9144000" cy="3289600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</a:p>
        </p:txBody>
      </p:sp>
      <p:sp>
        <p:nvSpPr>
          <p:cNvPr id="153" name="Shape 153"/>
          <p:cNvSpPr/>
          <p:nvPr/>
        </p:nvSpPr>
        <p:spPr>
          <a:xfrm>
            <a:off x="2498711" y="2527680"/>
            <a:ext cx="7181878" cy="1439512"/>
          </a:xfrm>
          <a:prstGeom prst="rect">
            <a:avLst/>
          </a:prstGeom>
          <a:solidFill>
            <a:srgbClr val="262A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</a:p>
        </p:txBody>
      </p:sp>
      <p:sp>
        <p:nvSpPr>
          <p:cNvPr id="154" name="Shape 154"/>
          <p:cNvSpPr/>
          <p:nvPr/>
        </p:nvSpPr>
        <p:spPr>
          <a:xfrm>
            <a:off x="1517650" y="3150197"/>
            <a:ext cx="9144000" cy="209069"/>
          </a:xfrm>
          <a:prstGeom prst="rect">
            <a:avLst/>
          </a:prstGeom>
          <a:solidFill>
            <a:srgbClr val="262A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</a:p>
        </p:txBody>
      </p:sp>
      <p:pic>
        <p:nvPicPr>
          <p:cNvPr id="155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64679" y="451104"/>
            <a:ext cx="4849944" cy="1624113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>
            <p:ph type="sldNum" sz="quarter" idx="2"/>
          </p:nvPr>
        </p:nvSpPr>
        <p:spPr>
          <a:xfrm>
            <a:off x="7814314" y="6221732"/>
            <a:ext cx="256537" cy="2692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146300" y="6380926"/>
            <a:ext cx="7886700" cy="4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b="1"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hlinkClick r:id="rId2" invalidUrl="" action="" tgtFrame="" tooltip="" history="1" highlightClick="0" endSnd="0"/>
              </a:rPr>
              <a:t>www.FLDOE.org</a:t>
            </a:r>
            <a:endParaRPr>
              <a:solidFill>
                <a:srgbClr val="262A63"/>
              </a:solidFill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defRPr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2014, Florida Department of Education. All Rights Reserved.</a:t>
            </a:r>
          </a:p>
        </p:txBody>
      </p:sp>
      <p:sp>
        <p:nvSpPr>
          <p:cNvPr id="164" name="Shape 164"/>
          <p:cNvSpPr/>
          <p:nvPr/>
        </p:nvSpPr>
        <p:spPr>
          <a:xfrm flipH="1">
            <a:off x="1517650" y="6712005"/>
            <a:ext cx="2706626" cy="2"/>
          </a:xfrm>
          <a:prstGeom prst="line">
            <a:avLst/>
          </a:prstGeom>
          <a:ln w="12700">
            <a:solidFill>
              <a:srgbClr val="CD9D2C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65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02370" y="19759"/>
            <a:ext cx="2574563" cy="862151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 flipH="1" flipV="1">
            <a:off x="1517650" y="443007"/>
            <a:ext cx="3101341" cy="1"/>
          </a:xfrm>
          <a:prstGeom prst="line">
            <a:avLst/>
          </a:prstGeom>
          <a:ln w="63500">
            <a:solidFill>
              <a:srgbClr val="262A63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" name="Shape 167"/>
          <p:cNvSpPr/>
          <p:nvPr/>
        </p:nvSpPr>
        <p:spPr>
          <a:xfrm flipH="1" flipV="1">
            <a:off x="7556498" y="443007"/>
            <a:ext cx="3105152" cy="1"/>
          </a:xfrm>
          <a:prstGeom prst="line">
            <a:avLst/>
          </a:prstGeom>
          <a:ln w="63500">
            <a:solidFill>
              <a:srgbClr val="262A63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8" name="Shape 168"/>
          <p:cNvSpPr/>
          <p:nvPr/>
        </p:nvSpPr>
        <p:spPr>
          <a:xfrm flipH="1">
            <a:off x="7955026" y="6712005"/>
            <a:ext cx="2706625" cy="2"/>
          </a:xfrm>
          <a:prstGeom prst="line">
            <a:avLst/>
          </a:prstGeom>
          <a:ln w="12700">
            <a:solidFill>
              <a:srgbClr val="CD9D2C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9" name="Shape 169"/>
          <p:cNvSpPr/>
          <p:nvPr/>
        </p:nvSpPr>
        <p:spPr>
          <a:xfrm>
            <a:off x="2146300" y="6380926"/>
            <a:ext cx="7886700" cy="4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b="1"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hlinkClick r:id="rId2" invalidUrl="" action="" tgtFrame="" tooltip="" history="1" highlightClick="0" endSnd="0"/>
              </a:rPr>
              <a:t>www.FLDOE.org</a:t>
            </a:r>
            <a:endParaRPr>
              <a:solidFill>
                <a:srgbClr val="262A63"/>
              </a:solidFill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defRPr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2014, Florida Department of Education. All Rights Reserved.</a:t>
            </a:r>
          </a:p>
        </p:txBody>
      </p:sp>
      <p:sp>
        <p:nvSpPr>
          <p:cNvPr id="170" name="Shape 170"/>
          <p:cNvSpPr/>
          <p:nvPr/>
        </p:nvSpPr>
        <p:spPr>
          <a:xfrm flipH="1">
            <a:off x="1517650" y="6712005"/>
            <a:ext cx="2706626" cy="2"/>
          </a:xfrm>
          <a:prstGeom prst="line">
            <a:avLst/>
          </a:prstGeom>
          <a:ln w="12700">
            <a:solidFill>
              <a:srgbClr val="CD9D2C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71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02370" y="19759"/>
            <a:ext cx="2574563" cy="862151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 flipH="1" flipV="1">
            <a:off x="1517650" y="443007"/>
            <a:ext cx="3101341" cy="1"/>
          </a:xfrm>
          <a:prstGeom prst="line">
            <a:avLst/>
          </a:prstGeom>
          <a:ln w="63500">
            <a:solidFill>
              <a:srgbClr val="262A63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3" name="Shape 173"/>
          <p:cNvSpPr/>
          <p:nvPr/>
        </p:nvSpPr>
        <p:spPr>
          <a:xfrm flipH="1" flipV="1">
            <a:off x="7556498" y="443007"/>
            <a:ext cx="3105152" cy="1"/>
          </a:xfrm>
          <a:prstGeom prst="line">
            <a:avLst/>
          </a:prstGeom>
          <a:ln w="63500">
            <a:solidFill>
              <a:srgbClr val="262A63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Shape 174"/>
          <p:cNvSpPr/>
          <p:nvPr/>
        </p:nvSpPr>
        <p:spPr>
          <a:xfrm flipH="1">
            <a:off x="7955026" y="6712005"/>
            <a:ext cx="2706625" cy="2"/>
          </a:xfrm>
          <a:prstGeom prst="line">
            <a:avLst/>
          </a:prstGeom>
          <a:ln w="12700">
            <a:solidFill>
              <a:srgbClr val="CD9D2C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Shape 175"/>
          <p:cNvSpPr/>
          <p:nvPr>
            <p:ph type="title"/>
          </p:nvPr>
        </p:nvSpPr>
        <p:spPr>
          <a:xfrm>
            <a:off x="2146300" y="967254"/>
            <a:ext cx="7886700" cy="792692"/>
          </a:xfrm>
          <a:prstGeom prst="rect">
            <a:avLst/>
          </a:prstGeom>
        </p:spPr>
        <p:txBody>
          <a:bodyPr/>
          <a:lstStyle>
            <a:lvl1pPr algn="ctr">
              <a:defRPr b="1" spc="0" sz="3200">
                <a:solidFill>
                  <a:srgbClr val="262A63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6" name="Shape 176"/>
          <p:cNvSpPr/>
          <p:nvPr>
            <p:ph type="body" idx="1"/>
          </p:nvPr>
        </p:nvSpPr>
        <p:spPr>
          <a:xfrm>
            <a:off x="2146300" y="1906347"/>
            <a:ext cx="7886700" cy="4354756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>
                <a:srgbClr val="262A63"/>
              </a:buClr>
              <a:defRPr sz="2800">
                <a:solidFill>
                  <a:srgbClr val="1F497D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23900" indent="-266700">
              <a:spcBef>
                <a:spcPts val="1000"/>
              </a:spcBef>
              <a:buClr>
                <a:srgbClr val="262A63"/>
              </a:buClr>
              <a:defRPr sz="2800">
                <a:solidFill>
                  <a:srgbClr val="1F497D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234438" indent="-320038">
              <a:spcBef>
                <a:spcPts val="1000"/>
              </a:spcBef>
              <a:buClr>
                <a:srgbClr val="262A63"/>
              </a:buClr>
              <a:defRPr sz="2800">
                <a:solidFill>
                  <a:srgbClr val="1F497D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indent="0">
              <a:spcBef>
                <a:spcPts val="1000"/>
              </a:spcBef>
              <a:buClr>
                <a:srgbClr val="262A63"/>
              </a:buClr>
              <a:buSzTx/>
              <a:buNone/>
              <a:defRPr sz="2800">
                <a:solidFill>
                  <a:srgbClr val="1F497D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148838" indent="-320038">
              <a:spcBef>
                <a:spcPts val="1000"/>
              </a:spcBef>
              <a:buClr>
                <a:srgbClr val="262A63"/>
              </a:buClr>
              <a:defRPr sz="2800">
                <a:solidFill>
                  <a:srgbClr val="1F497D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" name="Shape 177"/>
          <p:cNvSpPr/>
          <p:nvPr>
            <p:ph type="sldNum" sz="quarter" idx="2"/>
          </p:nvPr>
        </p:nvSpPr>
        <p:spPr>
          <a:xfrm>
            <a:off x="7814314" y="6221732"/>
            <a:ext cx="256537" cy="2692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4_Colored Background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2146300" y="6380926"/>
            <a:ext cx="7886700" cy="4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b="1"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hlinkClick r:id="rId2" invalidUrl="" action="" tgtFrame="" tooltip="" history="1" highlightClick="0" endSnd="0"/>
              </a:rPr>
              <a:t>www.FLDOE.org</a:t>
            </a:r>
            <a:endParaRPr>
              <a:solidFill>
                <a:srgbClr val="262A63"/>
              </a:solidFill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defRPr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2014, Florida Department of Education. All Rights Reserved.</a:t>
            </a:r>
          </a:p>
        </p:txBody>
      </p:sp>
      <p:sp>
        <p:nvSpPr>
          <p:cNvPr id="185" name="Shape 185"/>
          <p:cNvSpPr/>
          <p:nvPr/>
        </p:nvSpPr>
        <p:spPr>
          <a:xfrm flipH="1">
            <a:off x="1517650" y="6712005"/>
            <a:ext cx="2706626" cy="2"/>
          </a:xfrm>
          <a:prstGeom prst="line">
            <a:avLst/>
          </a:prstGeom>
          <a:ln w="12700">
            <a:solidFill>
              <a:srgbClr val="CD9D2C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86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02370" y="19759"/>
            <a:ext cx="2574563" cy="862151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/>
          <p:nvPr/>
        </p:nvSpPr>
        <p:spPr>
          <a:xfrm flipH="1" flipV="1">
            <a:off x="1517650" y="443007"/>
            <a:ext cx="3101341" cy="1"/>
          </a:xfrm>
          <a:prstGeom prst="line">
            <a:avLst/>
          </a:prstGeom>
          <a:ln w="63500">
            <a:solidFill>
              <a:srgbClr val="262A63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8" name="Shape 188"/>
          <p:cNvSpPr/>
          <p:nvPr/>
        </p:nvSpPr>
        <p:spPr>
          <a:xfrm flipH="1" flipV="1">
            <a:off x="7556498" y="443007"/>
            <a:ext cx="3105152" cy="1"/>
          </a:xfrm>
          <a:prstGeom prst="line">
            <a:avLst/>
          </a:prstGeom>
          <a:ln w="63500">
            <a:solidFill>
              <a:srgbClr val="262A63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9" name="Shape 189"/>
          <p:cNvSpPr/>
          <p:nvPr/>
        </p:nvSpPr>
        <p:spPr>
          <a:xfrm flipH="1">
            <a:off x="7955026" y="6712005"/>
            <a:ext cx="2706625" cy="2"/>
          </a:xfrm>
          <a:prstGeom prst="line">
            <a:avLst/>
          </a:prstGeom>
          <a:ln w="12700">
            <a:solidFill>
              <a:srgbClr val="CD9D2C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0" name="Shape 190"/>
          <p:cNvSpPr/>
          <p:nvPr/>
        </p:nvSpPr>
        <p:spPr>
          <a:xfrm>
            <a:off x="2146300" y="6380926"/>
            <a:ext cx="7886700" cy="4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b="1"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hlinkClick r:id="rId2" invalidUrl="" action="" tgtFrame="" tooltip="" history="1" highlightClick="0" endSnd="0"/>
              </a:rPr>
              <a:t>www.FLDOE.org</a:t>
            </a:r>
            <a:endParaRPr>
              <a:solidFill>
                <a:srgbClr val="262A63"/>
              </a:solidFill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defRPr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2014, Florida Department of Education. All Rights Reserved.</a:t>
            </a:r>
          </a:p>
        </p:txBody>
      </p:sp>
      <p:sp>
        <p:nvSpPr>
          <p:cNvPr id="191" name="Shape 191"/>
          <p:cNvSpPr/>
          <p:nvPr/>
        </p:nvSpPr>
        <p:spPr>
          <a:xfrm flipH="1">
            <a:off x="1517650" y="6712005"/>
            <a:ext cx="2706626" cy="2"/>
          </a:xfrm>
          <a:prstGeom prst="line">
            <a:avLst/>
          </a:prstGeom>
          <a:ln w="12700">
            <a:solidFill>
              <a:srgbClr val="CD9D2C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92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02370" y="19759"/>
            <a:ext cx="2574563" cy="86215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/>
          <p:nvPr/>
        </p:nvSpPr>
        <p:spPr>
          <a:xfrm flipH="1" flipV="1">
            <a:off x="1517650" y="443007"/>
            <a:ext cx="3101341" cy="1"/>
          </a:xfrm>
          <a:prstGeom prst="line">
            <a:avLst/>
          </a:prstGeom>
          <a:ln w="63500">
            <a:solidFill>
              <a:srgbClr val="262A63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4" name="Shape 194"/>
          <p:cNvSpPr/>
          <p:nvPr/>
        </p:nvSpPr>
        <p:spPr>
          <a:xfrm flipH="1" flipV="1">
            <a:off x="7556498" y="443007"/>
            <a:ext cx="3105152" cy="1"/>
          </a:xfrm>
          <a:prstGeom prst="line">
            <a:avLst/>
          </a:prstGeom>
          <a:ln w="63500">
            <a:solidFill>
              <a:srgbClr val="262A63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5" name="Shape 195"/>
          <p:cNvSpPr/>
          <p:nvPr/>
        </p:nvSpPr>
        <p:spPr>
          <a:xfrm flipH="1">
            <a:off x="7955026" y="6712005"/>
            <a:ext cx="2706625" cy="2"/>
          </a:xfrm>
          <a:prstGeom prst="line">
            <a:avLst/>
          </a:prstGeom>
          <a:ln w="12700">
            <a:solidFill>
              <a:srgbClr val="CD9D2C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6" name="Shape 196"/>
          <p:cNvSpPr/>
          <p:nvPr/>
        </p:nvSpPr>
        <p:spPr>
          <a:xfrm>
            <a:off x="1517650" y="0"/>
            <a:ext cx="9144000" cy="6858000"/>
          </a:xfrm>
          <a:prstGeom prst="rect">
            <a:avLst/>
          </a:prstGeom>
          <a:solidFill>
            <a:srgbClr val="CD9D2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</a:p>
        </p:txBody>
      </p:sp>
      <p:sp>
        <p:nvSpPr>
          <p:cNvPr id="197" name="Shape 197"/>
          <p:cNvSpPr/>
          <p:nvPr/>
        </p:nvSpPr>
        <p:spPr>
          <a:xfrm>
            <a:off x="1517650" y="0"/>
            <a:ext cx="9144000" cy="6858000"/>
          </a:xfrm>
          <a:prstGeom prst="rect">
            <a:avLst/>
          </a:prstGeom>
          <a:solidFill>
            <a:srgbClr val="CD9D2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</a:p>
        </p:txBody>
      </p:sp>
      <p:sp>
        <p:nvSpPr>
          <p:cNvPr id="198" name="Shape 198"/>
          <p:cNvSpPr/>
          <p:nvPr>
            <p:ph type="sldNum" sz="quarter" idx="2"/>
          </p:nvPr>
        </p:nvSpPr>
        <p:spPr>
          <a:xfrm>
            <a:off x="7975600" y="6356351"/>
            <a:ext cx="332737" cy="370837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2146300" y="6380926"/>
            <a:ext cx="7886700" cy="4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b="1"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hlinkClick r:id="rId2" invalidUrl="" action="" tgtFrame="" tooltip="" history="1" highlightClick="0" endSnd="0"/>
              </a:rPr>
              <a:t>www.FLDOE.org</a:t>
            </a:r>
            <a:endParaRPr>
              <a:solidFill>
                <a:srgbClr val="262A63"/>
              </a:solidFill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defRPr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2014, Florida Department of Education. All Rights Reserved.</a:t>
            </a:r>
          </a:p>
        </p:txBody>
      </p:sp>
      <p:sp>
        <p:nvSpPr>
          <p:cNvPr id="206" name="Shape 206"/>
          <p:cNvSpPr/>
          <p:nvPr/>
        </p:nvSpPr>
        <p:spPr>
          <a:xfrm flipH="1">
            <a:off x="1517650" y="6712005"/>
            <a:ext cx="2706626" cy="2"/>
          </a:xfrm>
          <a:prstGeom prst="line">
            <a:avLst/>
          </a:prstGeom>
          <a:ln w="12700">
            <a:solidFill>
              <a:srgbClr val="CD9D2C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07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02370" y="19759"/>
            <a:ext cx="2574563" cy="862151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/>
          <p:nvPr/>
        </p:nvSpPr>
        <p:spPr>
          <a:xfrm flipH="1" flipV="1">
            <a:off x="1517650" y="443007"/>
            <a:ext cx="3101341" cy="1"/>
          </a:xfrm>
          <a:prstGeom prst="line">
            <a:avLst/>
          </a:prstGeom>
          <a:ln w="63500">
            <a:solidFill>
              <a:srgbClr val="262A63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9" name="Shape 209"/>
          <p:cNvSpPr/>
          <p:nvPr/>
        </p:nvSpPr>
        <p:spPr>
          <a:xfrm flipH="1" flipV="1">
            <a:off x="7556498" y="443007"/>
            <a:ext cx="3105152" cy="1"/>
          </a:xfrm>
          <a:prstGeom prst="line">
            <a:avLst/>
          </a:prstGeom>
          <a:ln w="63500">
            <a:solidFill>
              <a:srgbClr val="262A63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0" name="Shape 210"/>
          <p:cNvSpPr/>
          <p:nvPr/>
        </p:nvSpPr>
        <p:spPr>
          <a:xfrm flipH="1">
            <a:off x="7955026" y="6712005"/>
            <a:ext cx="2706625" cy="2"/>
          </a:xfrm>
          <a:prstGeom prst="line">
            <a:avLst/>
          </a:prstGeom>
          <a:ln w="12700">
            <a:solidFill>
              <a:srgbClr val="CD9D2C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1" name="Shape 211"/>
          <p:cNvSpPr/>
          <p:nvPr/>
        </p:nvSpPr>
        <p:spPr>
          <a:xfrm>
            <a:off x="2146300" y="6380926"/>
            <a:ext cx="7886700" cy="4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b="1"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hlinkClick r:id="rId2" invalidUrl="" action="" tgtFrame="" tooltip="" history="1" highlightClick="0" endSnd="0"/>
              </a:rPr>
              <a:t>www.FLDOE.org</a:t>
            </a:r>
            <a:endParaRPr>
              <a:solidFill>
                <a:srgbClr val="262A63"/>
              </a:solidFill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defRPr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2014, Florida Department of Education. All Rights Reserved.</a:t>
            </a:r>
          </a:p>
        </p:txBody>
      </p:sp>
      <p:sp>
        <p:nvSpPr>
          <p:cNvPr id="212" name="Shape 212"/>
          <p:cNvSpPr/>
          <p:nvPr/>
        </p:nvSpPr>
        <p:spPr>
          <a:xfrm flipH="1">
            <a:off x="1517650" y="6712005"/>
            <a:ext cx="2706626" cy="2"/>
          </a:xfrm>
          <a:prstGeom prst="line">
            <a:avLst/>
          </a:prstGeom>
          <a:ln w="12700">
            <a:solidFill>
              <a:srgbClr val="CD9D2C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13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02370" y="19759"/>
            <a:ext cx="2574563" cy="862151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/>
          <p:nvPr/>
        </p:nvSpPr>
        <p:spPr>
          <a:xfrm flipH="1" flipV="1">
            <a:off x="1517650" y="443007"/>
            <a:ext cx="3101341" cy="1"/>
          </a:xfrm>
          <a:prstGeom prst="line">
            <a:avLst/>
          </a:prstGeom>
          <a:ln w="63500">
            <a:solidFill>
              <a:srgbClr val="262A63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5" name="Shape 215"/>
          <p:cNvSpPr/>
          <p:nvPr/>
        </p:nvSpPr>
        <p:spPr>
          <a:xfrm flipH="1" flipV="1">
            <a:off x="7556498" y="443007"/>
            <a:ext cx="3105152" cy="1"/>
          </a:xfrm>
          <a:prstGeom prst="line">
            <a:avLst/>
          </a:prstGeom>
          <a:ln w="63500">
            <a:solidFill>
              <a:srgbClr val="262A63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6" name="Shape 216"/>
          <p:cNvSpPr/>
          <p:nvPr/>
        </p:nvSpPr>
        <p:spPr>
          <a:xfrm flipH="1">
            <a:off x="7955026" y="6712005"/>
            <a:ext cx="2706625" cy="2"/>
          </a:xfrm>
          <a:prstGeom prst="line">
            <a:avLst/>
          </a:prstGeom>
          <a:ln w="12700">
            <a:solidFill>
              <a:srgbClr val="CD9D2C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7" name="Shape 217"/>
          <p:cNvSpPr/>
          <p:nvPr>
            <p:ph type="body" sz="quarter" idx="1"/>
          </p:nvPr>
        </p:nvSpPr>
        <p:spPr>
          <a:xfrm>
            <a:off x="2147491" y="1144684"/>
            <a:ext cx="3868342" cy="647702"/>
          </a:xfrm>
          <a:prstGeom prst="rect">
            <a:avLst/>
          </a:prstGeom>
          <a:solidFill>
            <a:srgbClr val="00A88D"/>
          </a:solidFill>
        </p:spPr>
        <p:txBody>
          <a:bodyPr anchor="b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b="1">
                <a:latin typeface="Book Antiqua"/>
                <a:ea typeface="Book Antiqua"/>
                <a:cs typeface="Book Antiqua"/>
                <a:sym typeface="Book Antiqua"/>
              </a:defRPr>
            </a:lvl1pPr>
            <a:lvl2pPr marL="685800" indent="-228600">
              <a:spcBef>
                <a:spcPts val="1000"/>
              </a:spcBef>
              <a:buClrTx/>
              <a:buFontTx/>
              <a:defRPr b="1"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88719" indent="-274319">
              <a:spcBef>
                <a:spcPts val="1000"/>
              </a:spcBef>
              <a:buClrTx/>
              <a:buFontTx/>
              <a:defRPr b="1"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indent="0">
              <a:spcBef>
                <a:spcPts val="1000"/>
              </a:spcBef>
              <a:buClrTx/>
              <a:buSzTx/>
              <a:buFontTx/>
              <a:buNone/>
              <a:defRPr b="1">
                <a:latin typeface="Book Antiqua"/>
                <a:ea typeface="Book Antiqua"/>
                <a:cs typeface="Book Antiqua"/>
                <a:sym typeface="Book Antiqua"/>
              </a:defRPr>
            </a:lvl4pPr>
            <a:lvl5pPr marL="2103119" indent="-274319">
              <a:spcBef>
                <a:spcPts val="1000"/>
              </a:spcBef>
              <a:buClrTx/>
              <a:buFontTx/>
              <a:defRPr b="1"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Shape 218"/>
          <p:cNvSpPr/>
          <p:nvPr>
            <p:ph type="body" sz="quarter" idx="13"/>
          </p:nvPr>
        </p:nvSpPr>
        <p:spPr>
          <a:xfrm>
            <a:off x="6146798" y="1144684"/>
            <a:ext cx="3887394" cy="647701"/>
          </a:xfrm>
          <a:prstGeom prst="rect">
            <a:avLst/>
          </a:prstGeom>
          <a:solidFill>
            <a:srgbClr val="9CB63C"/>
          </a:solidFill>
        </p:spPr>
        <p:txBody>
          <a:bodyPr anchor="b"/>
          <a:lstStyle/>
          <a:p>
            <a:pPr marL="228600" indent="-228600">
              <a:spcBef>
                <a:spcPts val="1000"/>
              </a:spcBef>
              <a:buClr>
                <a:srgbClr val="262A63"/>
              </a:buClr>
              <a:defRPr sz="2800">
                <a:solidFill>
                  <a:srgbClr val="1F497D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</a:p>
        </p:txBody>
      </p:sp>
      <p:sp>
        <p:nvSpPr>
          <p:cNvPr id="219" name="Shape 219"/>
          <p:cNvSpPr/>
          <p:nvPr>
            <p:ph type="sldNum" sz="quarter" idx="2"/>
          </p:nvPr>
        </p:nvSpPr>
        <p:spPr>
          <a:xfrm>
            <a:off x="7814314" y="6221732"/>
            <a:ext cx="256537" cy="2692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1522412" y="1904999"/>
            <a:ext cx="9134393" cy="49530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1059614" y="0"/>
            <a:ext cx="8692399" cy="53340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1065212" y="5410200"/>
            <a:ext cx="8687335" cy="1447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1504781" y="1905000"/>
            <a:ext cx="4419599" cy="49530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1522411" y="1752600"/>
            <a:ext cx="4416553" cy="10668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xfrm>
            <a:off x="1055603" y="0"/>
            <a:ext cx="3596608" cy="457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xfrm>
            <a:off x="4951414" y="685800"/>
            <a:ext cx="6400802" cy="6172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xfrm>
            <a:off x="1055603" y="0"/>
            <a:ext cx="3596608" cy="457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Shape 81"/>
          <p:cNvSpPr/>
          <p:nvPr>
            <p:ph type="body" sz="quarter" idx="1"/>
          </p:nvPr>
        </p:nvSpPr>
        <p:spPr>
          <a:xfrm>
            <a:off x="1065212" y="4648200"/>
            <a:ext cx="3581402" cy="220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ClrTx/>
              <a:buSzTx/>
              <a:buFontTx/>
              <a:buNone/>
              <a:defRPr sz="1800"/>
            </a:lvl1pPr>
            <a:lvl2pPr marL="0" indent="0">
              <a:spcBef>
                <a:spcPts val="1200"/>
              </a:spcBef>
              <a:buClrTx/>
              <a:buSzTx/>
              <a:buFontTx/>
              <a:buNone/>
              <a:defRPr sz="1800"/>
            </a:lvl2pPr>
            <a:lvl3pPr marL="0" indent="0">
              <a:spcBef>
                <a:spcPts val="1200"/>
              </a:spcBef>
              <a:buClrTx/>
              <a:buSzTx/>
              <a:buFontTx/>
              <a:buNone/>
              <a:defRPr sz="1800"/>
            </a:lvl3pPr>
            <a:lvl4pPr marL="0" indent="0">
              <a:spcBef>
                <a:spcPts val="1200"/>
              </a:spcBef>
              <a:buClrTx/>
              <a:buSzTx/>
              <a:buFontTx/>
              <a:buNone/>
              <a:defRPr sz="1800"/>
            </a:lvl4pPr>
            <a:lvl5pPr marL="0" indent="0">
              <a:spcBef>
                <a:spcPts val="1200"/>
              </a:spcBef>
              <a:buClrTx/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0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824780" y="0"/>
            <a:ext cx="9743441" cy="1836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797994" y="2438400"/>
            <a:ext cx="4770227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0435278" y="6423345"/>
            <a:ext cx="231137" cy="2311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9pPr>
    </p:titleStyle>
    <p:bodyStyle>
      <a:lvl1pPr marL="223838" marR="0" indent="-223838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1pPr>
      <a:lvl2pPr marL="509905" marR="0" indent="-278129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2pPr>
      <a:lvl3pPr marL="755650" marR="0" indent="-292100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3pPr>
      <a:lvl4pPr marL="944562" marR="0" indent="-26193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4pPr>
      <a:lvl5pPr marL="1116807" marR="0" indent="-25955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5pPr>
      <a:lvl6pPr marL="1293874" marR="0" indent="-260602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6pPr>
      <a:lvl7pPr marL="1467611" marR="0" indent="-260602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7pPr>
      <a:lvl8pPr marL="1641348" marR="0" indent="-260604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8pPr>
      <a:lvl9pPr marL="1815083" marR="0" indent="-260602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4.png"/><Relationship Id="rId4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tif"/><Relationship Id="rId4" Type="http://schemas.openxmlformats.org/officeDocument/2006/relationships/hyperlink" Target="https://www.youtube.com/watch?v=aHAApvHZ6XE" TargetMode="Externa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://www.fldoe.org/sso" TargetMode="External"/><Relationship Id="rId3" Type="http://schemas.openxmlformats.org/officeDocument/2006/relationships/image" Target="../media/image9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portal.fldoesso.org/PORTAL/Sign-on/Resources/Support.aspx" TargetMode="External"/><Relationship Id="rId3" Type="http://schemas.openxmlformats.org/officeDocument/2006/relationships/hyperlink" Target="mailto:ienhelp@fldoe.org" TargetMode="Externa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5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6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7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8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9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0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1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Relationship Id="rId3" Type="http://schemas.openxmlformats.org/officeDocument/2006/relationships/image" Target="../media/image2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Relationship Id="rId3" Type="http://schemas.openxmlformats.org/officeDocument/2006/relationships/image" Target="../media/image8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Relationship Id="rId3" Type="http://schemas.openxmlformats.org/officeDocument/2006/relationships/image" Target="../media/image5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type="title"/>
          </p:nvPr>
        </p:nvSpPr>
        <p:spPr>
          <a:xfrm>
            <a:off x="608014" y="1828800"/>
            <a:ext cx="9601198" cy="2895600"/>
          </a:xfrm>
          <a:prstGeom prst="rect">
            <a:avLst/>
          </a:prstGeom>
        </p:spPr>
        <p:txBody>
          <a:bodyPr/>
          <a:lstStyle/>
          <a:p>
            <a:pPr>
              <a:defRPr spc="0" sz="4000"/>
            </a:pPr>
            <a:r>
              <a:t>EDU 687 </a:t>
            </a:r>
            <a:endParaRPr spc="60">
              <a:solidFill>
                <a:srgbClr val="000000"/>
              </a:solidFill>
            </a:endParaRPr>
          </a:p>
          <a:p>
            <a:pPr>
              <a:defRPr spc="0" sz="4000"/>
            </a:pPr>
            <a:r>
              <a:t>Emerging Technologies and Educational Leadership</a:t>
            </a:r>
            <a:endParaRPr spc="60">
              <a:solidFill>
                <a:srgbClr val="000000"/>
              </a:solidFill>
            </a:endParaRPr>
          </a:p>
          <a:p>
            <a:pPr>
              <a:defRPr spc="60" sz="4000">
                <a:solidFill>
                  <a:srgbClr val="000000"/>
                </a:solidFill>
              </a:defRPr>
            </a:pPr>
          </a:p>
          <a:p>
            <a:pPr>
              <a:defRPr i="1" spc="0" sz="4000"/>
            </a:pPr>
            <a:r>
              <a:t>Week #6: Tuesday, June 21, 2016</a:t>
            </a:r>
          </a:p>
        </p:txBody>
      </p:sp>
      <p:sp>
        <p:nvSpPr>
          <p:cNvPr id="229" name="Shape 229"/>
          <p:cNvSpPr/>
          <p:nvPr>
            <p:ph type="body" sz="quarter" idx="1"/>
          </p:nvPr>
        </p:nvSpPr>
        <p:spPr>
          <a:xfrm>
            <a:off x="684212" y="4914900"/>
            <a:ext cx="8229601" cy="1219200"/>
          </a:xfrm>
          <a:prstGeom prst="rect">
            <a:avLst/>
          </a:prstGeom>
        </p:spPr>
        <p:txBody>
          <a:bodyPr/>
          <a:lstStyle/>
          <a:p>
            <a:pPr/>
            <a:r>
              <a:t>Terrence narinesingh, ed.s.</a:t>
            </a:r>
          </a:p>
          <a:p>
            <a:pPr/>
            <a:r>
              <a:t>adjunct professor</a:t>
            </a:r>
          </a:p>
          <a:p>
            <a:pPr/>
            <a:r>
              <a:t>Adrian Dominican school of education </a:t>
            </a:r>
          </a:p>
          <a:p>
            <a:pPr/>
            <a:r>
              <a:t>educational leadership </a:t>
            </a:r>
          </a:p>
        </p:txBody>
      </p:sp>
      <p:grpSp>
        <p:nvGrpSpPr>
          <p:cNvPr id="232" name="Group 232" descr="https://www.scoutrfp.com/wp-content/uploads/2015/07/Barry-University-logo.jpg"/>
          <p:cNvGrpSpPr/>
          <p:nvPr/>
        </p:nvGrpSpPr>
        <p:grpSpPr>
          <a:xfrm>
            <a:off x="4002755" y="-18607"/>
            <a:ext cx="4635861" cy="1647843"/>
            <a:chOff x="0" y="0"/>
            <a:chExt cx="4635860" cy="1647842"/>
          </a:xfrm>
        </p:grpSpPr>
        <p:pic>
          <p:nvPicPr>
            <p:cNvPr id="230" name="image4.jpeg" descr="https://www.scoutrfp.com/wp-content/uploads/2015/07/Barry-University-logo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3201" y="203201"/>
              <a:ext cx="4229458" cy="12033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1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4635861" cy="16478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33" name="image1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42299" y="4076700"/>
            <a:ext cx="3860809" cy="2895600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Shape 234"/>
          <p:cNvSpPr/>
          <p:nvPr>
            <p:ph type="sldNum" sz="quarter" idx="4294967295"/>
          </p:nvPr>
        </p:nvSpPr>
        <p:spPr>
          <a:xfrm>
            <a:off x="8560861" y="6240781"/>
            <a:ext cx="167637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type="title"/>
          </p:nvPr>
        </p:nvSpPr>
        <p:spPr>
          <a:xfrm>
            <a:off x="811213" y="-25400"/>
            <a:ext cx="9144001" cy="1371600"/>
          </a:xfrm>
          <a:prstGeom prst="rect">
            <a:avLst/>
          </a:prstGeom>
        </p:spPr>
        <p:txBody>
          <a:bodyPr/>
          <a:lstStyle/>
          <a:p>
            <a:pPr algn="ctr" defTabSz="758951">
              <a:defRPr i="1" spc="0" sz="2900"/>
            </a:pPr>
            <a:r>
              <a:t>Chapter 7: </a:t>
            </a:r>
            <a:endParaRPr spc="83"/>
          </a:p>
          <a:p>
            <a:pPr algn="ctr" defTabSz="758951">
              <a:defRPr i="1" spc="0" sz="2900"/>
            </a:pPr>
            <a:r>
              <a:t>Multimedia in education</a:t>
            </a:r>
            <a:endParaRPr spc="83"/>
          </a:p>
          <a:p>
            <a:pPr algn="ctr" defTabSz="758951">
              <a:defRPr i="1" spc="0" sz="2900"/>
            </a:pPr>
            <a:r>
              <a:t>Key concepts and questions</a:t>
            </a:r>
          </a:p>
        </p:txBody>
      </p:sp>
      <p:sp>
        <p:nvSpPr>
          <p:cNvPr id="290" name="Shape 290"/>
          <p:cNvSpPr/>
          <p:nvPr>
            <p:ph type="sldNum" sz="quarter" idx="4294967295"/>
          </p:nvPr>
        </p:nvSpPr>
        <p:spPr>
          <a:xfrm>
            <a:off x="10435277" y="6423341"/>
            <a:ext cx="231137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91" name="image5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11461" y="-740"/>
            <a:ext cx="1874192" cy="2319543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Shape 292"/>
          <p:cNvSpPr/>
          <p:nvPr/>
        </p:nvSpPr>
        <p:spPr>
          <a:xfrm>
            <a:off x="127790" y="1559712"/>
            <a:ext cx="10282247" cy="4904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/>
          <a:p>
            <a:pPr marL="192505" indent="-192505" defTabSz="365759">
              <a:lnSpc>
                <a:spcPct val="90000"/>
              </a:lnSpc>
              <a:buSzPct val="100000"/>
              <a:buAutoNum type="arabicPeriod" startAt="1"/>
              <a:defRPr sz="2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 Multimedia technology has been evolving slowly but steadily during the past decade. How has this technology affected your daily activities? How do you see multimedia developing in the 21st century?</a:t>
            </a:r>
          </a:p>
          <a:p>
            <a:pPr defTabSz="365759">
              <a:lnSpc>
                <a:spcPct val="90000"/>
              </a:lnSpc>
              <a:defRPr sz="2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  <a:p>
            <a:pPr marL="192505" indent="-192505" defTabSz="365759">
              <a:lnSpc>
                <a:spcPct val="90000"/>
              </a:lnSpc>
              <a:buSzPct val="100000"/>
              <a:buAutoNum type="arabicPeriod" startAt="2"/>
              <a:defRPr sz="2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 Multimedia means different things to different people. How do you define </a:t>
            </a:r>
            <a:r>
              <a:rPr i="1"/>
              <a:t>multimedia?</a:t>
            </a:r>
            <a:endParaRPr i="1"/>
          </a:p>
          <a:p>
            <a:pPr defTabSz="365759">
              <a:lnSpc>
                <a:spcPct val="90000"/>
              </a:lnSpc>
              <a:defRPr sz="2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endParaRPr i="1"/>
          </a:p>
          <a:p>
            <a:pPr marL="192505" indent="-192505" defTabSz="365759">
              <a:lnSpc>
                <a:spcPct val="90000"/>
              </a:lnSpc>
              <a:buSzPct val="100000"/>
              <a:buAutoNum type="arabicPeriod" startAt="3"/>
              <a:defRPr sz="2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rPr i="1"/>
              <a:t> </a:t>
            </a:r>
            <a:r>
              <a:t>Multimedia is frequently used in conjunction with the application of technology for a variety of applications. Is multimedia strictly a technological phenomenon? Or does it have some theoretical basis for teaching and learning? Explain. </a:t>
            </a:r>
          </a:p>
          <a:p>
            <a:pPr defTabSz="365759">
              <a:lnSpc>
                <a:spcPct val="90000"/>
              </a:lnSpc>
              <a:defRPr sz="2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  <a:p>
            <a:pPr marL="192505" indent="-192505" defTabSz="365759">
              <a:lnSpc>
                <a:spcPct val="90000"/>
              </a:lnSpc>
              <a:buSzPct val="100000"/>
              <a:buAutoNum type="arabicPeriod" startAt="4"/>
              <a:defRPr sz="2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 </a:t>
            </a:r>
            <a:r>
              <a:rPr i="1"/>
              <a:t>Literacy</a:t>
            </a:r>
            <a:r>
              <a:t> is a frequently used term in education and generally refers to language (reading and writing). Explain literacy in conjunction with multimedia. Does a need exist for developing multimedia literacy? Explain.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type="title"/>
          </p:nvPr>
        </p:nvSpPr>
        <p:spPr>
          <a:xfrm>
            <a:off x="811213" y="-25400"/>
            <a:ext cx="9144001" cy="1371600"/>
          </a:xfrm>
          <a:prstGeom prst="rect">
            <a:avLst/>
          </a:prstGeom>
        </p:spPr>
        <p:txBody>
          <a:bodyPr/>
          <a:lstStyle/>
          <a:p>
            <a:pPr algn="ctr" defTabSz="758951">
              <a:defRPr i="1" spc="0" sz="2900"/>
            </a:pPr>
            <a:r>
              <a:t>Chapter 7: </a:t>
            </a:r>
            <a:endParaRPr spc="83"/>
          </a:p>
          <a:p>
            <a:pPr algn="ctr" defTabSz="758951">
              <a:defRPr i="1" spc="0" sz="2900"/>
            </a:pPr>
            <a:r>
              <a:t>Multimedia in education</a:t>
            </a:r>
            <a:endParaRPr spc="83"/>
          </a:p>
          <a:p>
            <a:pPr algn="ctr" defTabSz="758951">
              <a:defRPr i="1" spc="0" sz="2900"/>
            </a:pPr>
            <a:r>
              <a:t>Key concepts and questions</a:t>
            </a:r>
          </a:p>
        </p:txBody>
      </p:sp>
      <p:sp>
        <p:nvSpPr>
          <p:cNvPr id="295" name="Shape 295"/>
          <p:cNvSpPr/>
          <p:nvPr>
            <p:ph type="sldNum" sz="quarter" idx="4294967295"/>
          </p:nvPr>
        </p:nvSpPr>
        <p:spPr>
          <a:xfrm>
            <a:off x="10435277" y="6423341"/>
            <a:ext cx="231137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96" name="image5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11461" y="-740"/>
            <a:ext cx="1874192" cy="2319543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Shape 297"/>
          <p:cNvSpPr/>
          <p:nvPr/>
        </p:nvSpPr>
        <p:spPr>
          <a:xfrm>
            <a:off x="242090" y="1696872"/>
            <a:ext cx="10282247" cy="396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/>
          <a:p>
            <a:pPr defTabSz="365759">
              <a:lnSpc>
                <a:spcPct val="90000"/>
              </a:lnSpc>
              <a:defRPr sz="2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5. Multimedia can include a variety of hardware components. How are multimedia hardware components changing? Which do you consider the most beneficial for education? Why? </a:t>
            </a:r>
          </a:p>
          <a:p>
            <a:pPr defTabSz="365759">
              <a:lnSpc>
                <a:spcPct val="90000"/>
              </a:lnSpc>
              <a:defRPr sz="2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  <a:p>
            <a:pPr defTabSz="365759">
              <a:lnSpc>
                <a:spcPct val="90000"/>
              </a:lnSpc>
              <a:defRPr sz="2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6. Multimedia can be used in a variety of applications. How would you differentiate multimedia applications as used by teachers for presenting lessons as opposed to use by students in learning?</a:t>
            </a:r>
          </a:p>
          <a:p>
            <a:pPr defTabSz="365759">
              <a:lnSpc>
                <a:spcPct val="90000"/>
              </a:lnSpc>
              <a:defRPr sz="2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  <a:p>
            <a:pPr defTabSz="365759">
              <a:lnSpc>
                <a:spcPct val="90000"/>
              </a:lnSpc>
              <a:defRPr sz="2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7. Locating multimedia resources such as video, images, and sounds can be a time-consuming activity. If you were to design a multimedia project, how would you locate appropriate material? Do you need to be concerned about copyright in using this material? Explain.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0" cy="660932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Shape 300"/>
          <p:cNvSpPr/>
          <p:nvPr>
            <p:ph type="sldNum" sz="quarter" idx="4294967295"/>
          </p:nvPr>
        </p:nvSpPr>
        <p:spPr>
          <a:xfrm>
            <a:off x="10435277" y="6423343"/>
            <a:ext cx="231137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01" name="image6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5024" y="1079500"/>
            <a:ext cx="7338274" cy="550475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4" name="Group 304"/>
          <p:cNvGrpSpPr/>
          <p:nvPr/>
        </p:nvGrpSpPr>
        <p:grpSpPr>
          <a:xfrm>
            <a:off x="963438" y="1728106"/>
            <a:ext cx="5048541" cy="2986995"/>
            <a:chOff x="0" y="0"/>
            <a:chExt cx="5048540" cy="2986994"/>
          </a:xfrm>
        </p:grpSpPr>
        <p:sp>
          <p:nvSpPr>
            <p:cNvPr id="302" name="Shape 302"/>
            <p:cNvSpPr/>
            <p:nvPr/>
          </p:nvSpPr>
          <p:spPr>
            <a:xfrm>
              <a:off x="0" y="0"/>
              <a:ext cx="5048541" cy="2986995"/>
            </a:xfrm>
            <a:prstGeom prst="rect">
              <a:avLst/>
            </a:prstGeom>
            <a:solidFill>
              <a:srgbClr val="80D3FF"/>
            </a:solidFill>
            <a:ln w="12700" cap="flat">
              <a:solidFill>
                <a:srgbClr val="37862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303" name="Shape 303"/>
            <p:cNvSpPr/>
            <p:nvPr/>
          </p:nvSpPr>
          <p:spPr>
            <a:xfrm>
              <a:off x="1436759" y="1247"/>
              <a:ext cx="2175022" cy="298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 sz="2200">
                  <a:latin typeface="Corbel"/>
                  <a:ea typeface="Corbel"/>
                  <a:cs typeface="Corbel"/>
                  <a:sym typeface="Corbel"/>
                </a:defRPr>
              </a:pPr>
              <a:r>
                <a:t>Creating critical thinkers through media literacy: Andrea Quijada at TEDxABQED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i="1">
                  <a:solidFill>
                    <a:srgbClr val="FFFFFF"/>
                  </a:solidFill>
                </a:defRPr>
              </a:pPr>
            </a:p>
            <a:p>
              <a:pPr algn="ctr">
                <a:defRPr i="1"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</a:defRPr>
              </a:pPr>
              <a:r>
                <a:rPr>
                  <a:hlinkClick r:id="rId4" invalidUrl="" action="" tgtFrame="" tooltip="" history="1" highlightClick="0" endSnd="0"/>
                </a:rPr>
                <a:t>https://www.youtube.com/watch?v=aHAApvHZ6XE</a:t>
              </a:r>
            </a:p>
          </p:txBody>
        </p:sp>
      </p:grpSp>
      <p:grpSp>
        <p:nvGrpSpPr>
          <p:cNvPr id="307" name="Group 307"/>
          <p:cNvGrpSpPr/>
          <p:nvPr/>
        </p:nvGrpSpPr>
        <p:grpSpPr>
          <a:xfrm>
            <a:off x="6845299" y="1631849"/>
            <a:ext cx="3719617" cy="1809854"/>
            <a:chOff x="0" y="0"/>
            <a:chExt cx="3719615" cy="1809852"/>
          </a:xfrm>
        </p:grpSpPr>
        <p:sp>
          <p:nvSpPr>
            <p:cNvPr id="305" name="Shape 305"/>
            <p:cNvSpPr/>
            <p:nvPr/>
          </p:nvSpPr>
          <p:spPr>
            <a:xfrm>
              <a:off x="-1" y="-1"/>
              <a:ext cx="3719617" cy="1809854"/>
            </a:xfrm>
            <a:prstGeom prst="wedgeEllipseCallout">
              <a:avLst>
                <a:gd name="adj1" fmla="val -49392"/>
                <a:gd name="adj2" fmla="val 70000"/>
              </a:avLst>
            </a:prstGeom>
            <a:gradFill flip="none" rotWithShape="1">
              <a:gsLst>
                <a:gs pos="0">
                  <a:schemeClr val="accent4">
                    <a:hueOff val="-512730"/>
                    <a:satOff val="34008"/>
                    <a:lumOff val="33784"/>
                  </a:schemeClr>
                </a:gs>
                <a:gs pos="35000">
                  <a:srgbClr val="E0BFFF"/>
                </a:gs>
                <a:gs pos="100000">
                  <a:schemeClr val="accent4">
                    <a:hueOff val="-600975"/>
                    <a:satOff val="34008"/>
                    <a:lumOff val="46757"/>
                  </a:schemeClr>
                </a:gs>
              </a:gsLst>
              <a:lin ang="16200000" scaled="0"/>
            </a:gradFill>
            <a:ln w="9525" cap="flat">
              <a:solidFill>
                <a:srgbClr val="9525CC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544724" y="300406"/>
              <a:ext cx="2630166" cy="1209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/>
            </a:lstStyle>
            <a:p>
              <a:pPr/>
              <a:r>
                <a:t>Explain how the media can be a tool for self-determination and movement building.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type="title"/>
          </p:nvPr>
        </p:nvSpPr>
        <p:spPr>
          <a:xfrm>
            <a:off x="2578164" y="2734710"/>
            <a:ext cx="7013449" cy="107701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Signing into Single Sign On (SSO)</a:t>
            </a:r>
          </a:p>
        </p:txBody>
      </p:sp>
      <p:sp>
        <p:nvSpPr>
          <p:cNvPr id="310" name="Shape 310"/>
          <p:cNvSpPr/>
          <p:nvPr>
            <p:ph type="body" sz="quarter" idx="1"/>
          </p:nvPr>
        </p:nvSpPr>
        <p:spPr>
          <a:xfrm>
            <a:off x="2578164" y="4227212"/>
            <a:ext cx="7013449" cy="1862440"/>
          </a:xfrm>
          <a:prstGeom prst="rect">
            <a:avLst/>
          </a:prstGeom>
        </p:spPr>
        <p:txBody>
          <a:bodyPr/>
          <a:lstStyle/>
          <a:p>
            <a:pPr algn="ctr"/>
            <a:r>
              <a:t>For Educators and Guest Access</a:t>
            </a:r>
          </a:p>
          <a:p>
            <a:pPr algn="ctr"/>
            <a:r>
              <a:t>Updated:  3/10/15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Signing into SSO</a:t>
            </a:r>
          </a:p>
        </p:txBody>
      </p:sp>
      <p:sp>
        <p:nvSpPr>
          <p:cNvPr id="313" name="Shape 313"/>
          <p:cNvSpPr/>
          <p:nvPr>
            <p:ph type="body" idx="1"/>
          </p:nvPr>
        </p:nvSpPr>
        <p:spPr>
          <a:xfrm>
            <a:off x="2146300" y="1906588"/>
            <a:ext cx="7886700" cy="4354513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Your path to logging into SSO depends on the authentication method selected by your school district/organization.</a:t>
            </a:r>
          </a:p>
        </p:txBody>
      </p:sp>
      <p:grpSp>
        <p:nvGrpSpPr>
          <p:cNvPr id="316" name="Group 316"/>
          <p:cNvGrpSpPr/>
          <p:nvPr/>
        </p:nvGrpSpPr>
        <p:grpSpPr>
          <a:xfrm>
            <a:off x="2886073" y="3352800"/>
            <a:ext cx="2265368" cy="944564"/>
            <a:chOff x="0" y="0"/>
            <a:chExt cx="2265366" cy="944563"/>
          </a:xfrm>
        </p:grpSpPr>
        <p:sp>
          <p:nvSpPr>
            <p:cNvPr id="314" name="Shape 314"/>
            <p:cNvSpPr/>
            <p:nvPr/>
          </p:nvSpPr>
          <p:spPr>
            <a:xfrm>
              <a:off x="0" y="0"/>
              <a:ext cx="2265367" cy="944564"/>
            </a:xfrm>
            <a:prstGeom prst="roundRect">
              <a:avLst>
                <a:gd name="adj" fmla="val 0"/>
              </a:avLst>
            </a:prstGeom>
            <a:solidFill>
              <a:srgbClr val="00A88D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115000"/>
                </a:lnSpc>
                <a:defRPr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</a:p>
          </p:txBody>
        </p:sp>
        <p:sp>
          <p:nvSpPr>
            <p:cNvPr id="315" name="Shape 315"/>
            <p:cNvSpPr/>
            <p:nvPr/>
          </p:nvSpPr>
          <p:spPr>
            <a:xfrm>
              <a:off x="-1" y="178911"/>
              <a:ext cx="2265368" cy="586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lnSpc>
                  <a:spcPct val="115000"/>
                </a:lnSpc>
                <a:defRPr b="1" sz="320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pPr/>
              <a:r>
                <a:t>Federated</a:t>
              </a:r>
            </a:p>
          </p:txBody>
        </p:sp>
      </p:grpSp>
      <p:grpSp>
        <p:nvGrpSpPr>
          <p:cNvPr id="319" name="Group 319"/>
          <p:cNvGrpSpPr/>
          <p:nvPr/>
        </p:nvGrpSpPr>
        <p:grpSpPr>
          <a:xfrm>
            <a:off x="6996112" y="3352800"/>
            <a:ext cx="2265365" cy="944564"/>
            <a:chOff x="0" y="0"/>
            <a:chExt cx="2265364" cy="944563"/>
          </a:xfrm>
        </p:grpSpPr>
        <p:sp>
          <p:nvSpPr>
            <p:cNvPr id="317" name="Shape 317"/>
            <p:cNvSpPr/>
            <p:nvPr/>
          </p:nvSpPr>
          <p:spPr>
            <a:xfrm>
              <a:off x="0" y="0"/>
              <a:ext cx="2265365" cy="944564"/>
            </a:xfrm>
            <a:prstGeom prst="roundRect">
              <a:avLst>
                <a:gd name="adj" fmla="val 0"/>
              </a:avLst>
            </a:prstGeom>
            <a:solidFill>
              <a:srgbClr val="9CB63C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115000"/>
                </a:lnSpc>
                <a:defRPr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</a:p>
          </p:txBody>
        </p:sp>
        <p:sp>
          <p:nvSpPr>
            <p:cNvPr id="318" name="Shape 318"/>
            <p:cNvSpPr/>
            <p:nvPr/>
          </p:nvSpPr>
          <p:spPr>
            <a:xfrm>
              <a:off x="-1" y="178911"/>
              <a:ext cx="2265366" cy="586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lnSpc>
                  <a:spcPct val="115000"/>
                </a:lnSpc>
                <a:defRPr b="1" sz="320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pPr/>
              <a:r>
                <a:t>Hosted</a:t>
              </a:r>
            </a:p>
          </p:txBody>
        </p:sp>
      </p:grpSp>
      <p:grpSp>
        <p:nvGrpSpPr>
          <p:cNvPr id="322" name="Group 322"/>
          <p:cNvGrpSpPr/>
          <p:nvPr/>
        </p:nvGrpSpPr>
        <p:grpSpPr>
          <a:xfrm>
            <a:off x="2660650" y="4572000"/>
            <a:ext cx="2806700" cy="1414464"/>
            <a:chOff x="0" y="0"/>
            <a:chExt cx="2806700" cy="1414463"/>
          </a:xfrm>
        </p:grpSpPr>
        <p:sp>
          <p:nvSpPr>
            <p:cNvPr id="320" name="Shape 320"/>
            <p:cNvSpPr/>
            <p:nvPr/>
          </p:nvSpPr>
          <p:spPr>
            <a:xfrm>
              <a:off x="0" y="0"/>
              <a:ext cx="2806700" cy="1414464"/>
            </a:xfrm>
            <a:prstGeom prst="roundRect">
              <a:avLst>
                <a:gd name="adj" fmla="val 0"/>
              </a:avLst>
            </a:prstGeom>
            <a:solidFill>
              <a:srgbClr val="00A88D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115000"/>
                </a:lnSpc>
                <a:defRPr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</a:p>
          </p:txBody>
        </p:sp>
        <p:sp>
          <p:nvSpPr>
            <p:cNvPr id="321" name="Shape 321"/>
            <p:cNvSpPr/>
            <p:nvPr/>
          </p:nvSpPr>
          <p:spPr>
            <a:xfrm>
              <a:off x="0" y="158591"/>
              <a:ext cx="2806700" cy="10972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lnSpc>
                  <a:spcPct val="115000"/>
                </a:lnSpc>
                <a:defRPr b="1" sz="200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pPr/>
              <a:r>
                <a:t>Your login credentials are the same as your local network logon.</a:t>
              </a:r>
            </a:p>
          </p:txBody>
        </p:sp>
      </p:grpSp>
      <p:grpSp>
        <p:nvGrpSpPr>
          <p:cNvPr id="325" name="Group 325"/>
          <p:cNvGrpSpPr/>
          <p:nvPr/>
        </p:nvGrpSpPr>
        <p:grpSpPr>
          <a:xfrm>
            <a:off x="6726237" y="4572000"/>
            <a:ext cx="2806702" cy="1414464"/>
            <a:chOff x="0" y="0"/>
            <a:chExt cx="2806701" cy="1414463"/>
          </a:xfrm>
        </p:grpSpPr>
        <p:sp>
          <p:nvSpPr>
            <p:cNvPr id="323" name="Shape 323"/>
            <p:cNvSpPr/>
            <p:nvPr/>
          </p:nvSpPr>
          <p:spPr>
            <a:xfrm>
              <a:off x="-1" y="0"/>
              <a:ext cx="2806703" cy="1414464"/>
            </a:xfrm>
            <a:prstGeom prst="roundRect">
              <a:avLst>
                <a:gd name="adj" fmla="val 0"/>
              </a:avLst>
            </a:prstGeom>
            <a:solidFill>
              <a:srgbClr val="9CB63C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115000"/>
                </a:lnSpc>
                <a:defRPr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</a:p>
          </p:txBody>
        </p:sp>
        <p:sp>
          <p:nvSpPr>
            <p:cNvPr id="324" name="Shape 324"/>
            <p:cNvSpPr/>
            <p:nvPr/>
          </p:nvSpPr>
          <p:spPr>
            <a:xfrm>
              <a:off x="-1" y="158591"/>
              <a:ext cx="2806702" cy="10972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lnSpc>
                  <a:spcPct val="115000"/>
                </a:lnSpc>
                <a:defRPr b="1" sz="200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pPr/>
              <a:r>
                <a:t>Your login credentials are provided by   FDOE via email.</a:t>
              </a:r>
            </a:p>
          </p:txBody>
        </p:sp>
      </p:grpSp>
      <p:sp>
        <p:nvSpPr>
          <p:cNvPr id="326" name="Shape 326"/>
          <p:cNvSpPr/>
          <p:nvPr/>
        </p:nvSpPr>
        <p:spPr>
          <a:xfrm>
            <a:off x="5557837" y="3965575"/>
            <a:ext cx="1031877" cy="57467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4BACC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roup 332"/>
          <p:cNvGrpSpPr/>
          <p:nvPr/>
        </p:nvGrpSpPr>
        <p:grpSpPr>
          <a:xfrm>
            <a:off x="1517650" y="0"/>
            <a:ext cx="9144000" cy="6858000"/>
            <a:chOff x="0" y="0"/>
            <a:chExt cx="9144000" cy="6858000"/>
          </a:xfrm>
        </p:grpSpPr>
        <p:sp>
          <p:nvSpPr>
            <p:cNvPr id="330" name="Shape 33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</a:p>
          </p:txBody>
        </p:sp>
        <p:sp>
          <p:nvSpPr>
            <p:cNvPr id="331" name="Shape 331"/>
            <p:cNvSpPr/>
            <p:nvPr/>
          </p:nvSpPr>
          <p:spPr>
            <a:xfrm>
              <a:off x="0" y="3103882"/>
              <a:ext cx="9144000" cy="650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  <a:r>
                <a:t>GLADESHIGHLANDS </a:t>
              </a:r>
            </a:p>
            <a:p>
              <a:pPr algn="ctr">
                <a:defRPr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  <a:r>
                <a:t>GADSDEN</a:t>
              </a:r>
            </a:p>
          </p:txBody>
        </p:sp>
      </p:grpSp>
      <p:sp>
        <p:nvSpPr>
          <p:cNvPr id="333" name="Shape 333"/>
          <p:cNvSpPr/>
          <p:nvPr/>
        </p:nvSpPr>
        <p:spPr>
          <a:xfrm>
            <a:off x="1783464" y="842643"/>
            <a:ext cx="4153788" cy="12283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numCol="2" spcCol="38100">
            <a:spAutoFit/>
          </a:bodyPr>
          <a:lstStyle/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ALACHUA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BAKER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BRADFORD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BREVARD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BROWARD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CHARLOTTE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CLAY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COLLIER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DADE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DESOTO </a:t>
            </a:r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DUVAL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ESCAMBIA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FL DEAF/BLIND</a:t>
            </a:r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FL VS FULL TIME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GADSDEN</a:t>
            </a:r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GILCHRIST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GLADES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HAMILTON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HARDEE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HIGHLANDS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HILLSBOROUGH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INDIAN RIVER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JACKSON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LAKE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LEE 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LEON 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LEVY 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MANATEE 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MARION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OKALOOSA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OKEECHOBEE 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ORANGE 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OSCEOLA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P.K. YONGE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PALM BEACH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PINELLAS 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POLK 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PUTNAM 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SANTA ROSA 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SARASOTA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SEMINOLE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ST. JOHNS 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ST. LUCIE 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SUWANNEE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UNION 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VOLUSIA 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WAKULLA 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WALTON</a:t>
            </a:r>
          </a:p>
        </p:txBody>
      </p:sp>
      <p:sp>
        <p:nvSpPr>
          <p:cNvPr id="334" name="Shape 334"/>
          <p:cNvSpPr/>
          <p:nvPr/>
        </p:nvSpPr>
        <p:spPr>
          <a:xfrm>
            <a:off x="6185156" y="842643"/>
            <a:ext cx="1739659" cy="872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 numCol="2" spcCol="0">
            <a:normAutofit fontScale="100000" lnSpcReduction="0"/>
          </a:bodyPr>
          <a:lstStyle/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BAY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CALHOUN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CITRUS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COLUMBIA 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DIXIE 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FAMU LAB SCH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FAU LAB SCH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FLAGLER 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FRANKLIN 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FSU LAB SCH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GULF </a:t>
            </a:r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HENDRY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HERNANDO 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HOLMES 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JEFFERSON 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LAFAYETTE 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LIBERTY 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MADISON 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MARTIN 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MONROE 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NASSAU 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PASCO 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SUMTER 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TAYLOR 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WASHINGTON </a:t>
            </a:r>
            <a:endParaRPr sz="3200"/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</a:p>
          <a:p>
            <a:pPr marL="342900" indent="-342900" defTabSz="457200">
              <a:defRPr sz="1600">
                <a:latin typeface="Book Antiqua"/>
                <a:ea typeface="Book Antiqua"/>
                <a:cs typeface="Book Antiqua"/>
                <a:sym typeface="Book Antiqua"/>
              </a:defRPr>
            </a:pPr>
          </a:p>
        </p:txBody>
      </p:sp>
      <p:sp>
        <p:nvSpPr>
          <p:cNvPr id="335" name="Shape 335"/>
          <p:cNvSpPr/>
          <p:nvPr/>
        </p:nvSpPr>
        <p:spPr>
          <a:xfrm flipH="1">
            <a:off x="5937248" y="200023"/>
            <a:ext cx="4" cy="6167440"/>
          </a:xfrm>
          <a:prstGeom prst="line">
            <a:avLst/>
          </a:prstGeom>
          <a:ln w="508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338" name="Group 338"/>
          <p:cNvGrpSpPr/>
          <p:nvPr/>
        </p:nvGrpSpPr>
        <p:grpSpPr>
          <a:xfrm>
            <a:off x="1793875" y="171450"/>
            <a:ext cx="3867150" cy="647700"/>
            <a:chOff x="0" y="0"/>
            <a:chExt cx="3867150" cy="647700"/>
          </a:xfrm>
        </p:grpSpPr>
        <p:sp>
          <p:nvSpPr>
            <p:cNvPr id="336" name="Shape 336"/>
            <p:cNvSpPr/>
            <p:nvPr/>
          </p:nvSpPr>
          <p:spPr>
            <a:xfrm>
              <a:off x="0" y="0"/>
              <a:ext cx="3867150" cy="647700"/>
            </a:xfrm>
            <a:prstGeom prst="rect">
              <a:avLst/>
            </a:prstGeom>
            <a:solidFill>
              <a:srgbClr val="00A88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defRPr b="1" sz="240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</a:p>
          </p:txBody>
        </p:sp>
        <p:sp>
          <p:nvSpPr>
            <p:cNvPr id="337" name="Shape 337"/>
            <p:cNvSpPr/>
            <p:nvPr/>
          </p:nvSpPr>
          <p:spPr>
            <a:xfrm>
              <a:off x="0" y="93978"/>
              <a:ext cx="3867150" cy="459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defRPr b="1" sz="240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pPr/>
              <a:r>
                <a:t>Federated Districts (48)</a:t>
              </a:r>
            </a:p>
          </p:txBody>
        </p:sp>
      </p:grpSp>
      <p:grpSp>
        <p:nvGrpSpPr>
          <p:cNvPr id="341" name="Group 341"/>
          <p:cNvGrpSpPr/>
          <p:nvPr/>
        </p:nvGrpSpPr>
        <p:grpSpPr>
          <a:xfrm>
            <a:off x="6080125" y="171450"/>
            <a:ext cx="3887789" cy="647700"/>
            <a:chOff x="0" y="0"/>
            <a:chExt cx="3887787" cy="647700"/>
          </a:xfrm>
        </p:grpSpPr>
        <p:sp>
          <p:nvSpPr>
            <p:cNvPr id="339" name="Shape 339"/>
            <p:cNvSpPr/>
            <p:nvPr/>
          </p:nvSpPr>
          <p:spPr>
            <a:xfrm>
              <a:off x="0" y="0"/>
              <a:ext cx="3887789" cy="647700"/>
            </a:xfrm>
            <a:prstGeom prst="rect">
              <a:avLst/>
            </a:prstGeom>
            <a:solidFill>
              <a:srgbClr val="9CB6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defRPr b="1" sz="240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</a:p>
          </p:txBody>
        </p:sp>
        <p:sp>
          <p:nvSpPr>
            <p:cNvPr id="340" name="Shape 340"/>
            <p:cNvSpPr/>
            <p:nvPr/>
          </p:nvSpPr>
          <p:spPr>
            <a:xfrm>
              <a:off x="0" y="93978"/>
              <a:ext cx="3887789" cy="459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defRPr b="1" sz="240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pPr/>
              <a:r>
                <a:t>Hosted Districts (25)</a:t>
              </a:r>
            </a:p>
          </p:txBody>
        </p:sp>
      </p:grpSp>
      <p:grpSp>
        <p:nvGrpSpPr>
          <p:cNvPr id="344" name="Group 344"/>
          <p:cNvGrpSpPr/>
          <p:nvPr/>
        </p:nvGrpSpPr>
        <p:grpSpPr>
          <a:xfrm>
            <a:off x="8423402" y="4307444"/>
            <a:ext cx="2027106" cy="947604"/>
            <a:chOff x="0" y="0"/>
            <a:chExt cx="2027104" cy="947603"/>
          </a:xfrm>
        </p:grpSpPr>
        <p:sp>
          <p:nvSpPr>
            <p:cNvPr id="342" name="Shape 342"/>
            <p:cNvSpPr/>
            <p:nvPr/>
          </p:nvSpPr>
          <p:spPr>
            <a:xfrm>
              <a:off x="0" y="0"/>
              <a:ext cx="2027105" cy="94760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C76866"/>
                </a:gs>
                <a:gs pos="50000">
                  <a:srgbClr val="C64B47"/>
                </a:gs>
                <a:gs pos="100000">
                  <a:srgbClr val="B53C39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63500" dist="12700" dir="5400000">
                <a:srgbClr val="000000">
                  <a:alpha val="63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</a:p>
          </p:txBody>
        </p:sp>
        <p:sp>
          <p:nvSpPr>
            <p:cNvPr id="343" name="Shape 343"/>
            <p:cNvSpPr/>
            <p:nvPr/>
          </p:nvSpPr>
          <p:spPr>
            <a:xfrm>
              <a:off x="46258" y="148679"/>
              <a:ext cx="1934588" cy="650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pPr/>
              <a:r>
                <a:t>Current as of 3/10/15.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Step One</a:t>
            </a:r>
          </a:p>
        </p:txBody>
      </p:sp>
      <p:sp>
        <p:nvSpPr>
          <p:cNvPr id="349" name="Shape 3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Open an internet web browser </a:t>
            </a:r>
          </a:p>
        </p:txBody>
      </p:sp>
      <p:pic>
        <p:nvPicPr>
          <p:cNvPr id="350" name="image1.jpeg" descr="web browsers&#10;&#10;image of web browser icons- Firefox, Safari, Internet Explorer, and Chrome.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04079" y="2837183"/>
            <a:ext cx="6237760" cy="25990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Step Two</a:t>
            </a:r>
          </a:p>
        </p:txBody>
      </p:sp>
      <p:sp>
        <p:nvSpPr>
          <p:cNvPr id="353" name="Shape 3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 to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www.fldoe.org/sso</a:t>
            </a:r>
            <a:r>
              <a:t> </a:t>
            </a:r>
          </a:p>
        </p:txBody>
      </p:sp>
      <p:pic>
        <p:nvPicPr>
          <p:cNvPr id="354" name="image9.png" descr="web address bar&#10;&#10;image of web address bar with www.fldoe.org/sso typed into the address bar"/>
          <p:cNvPicPr>
            <a:picLocks noChangeAspect="1"/>
          </p:cNvPicPr>
          <p:nvPr/>
        </p:nvPicPr>
        <p:blipFill>
          <a:blip r:embed="rId3">
            <a:extLst/>
          </a:blip>
          <a:srcRect l="65" t="74" r="91404" b="94107"/>
          <a:stretch>
            <a:fillRect/>
          </a:stretch>
        </p:blipFill>
        <p:spPr>
          <a:xfrm>
            <a:off x="2555138" y="2894307"/>
            <a:ext cx="6734607" cy="12921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Step Three</a:t>
            </a:r>
          </a:p>
        </p:txBody>
      </p:sp>
      <p:sp>
        <p:nvSpPr>
          <p:cNvPr id="357" name="Shape 3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Choose the appropriate option for login.</a:t>
            </a:r>
          </a:p>
        </p:txBody>
      </p:sp>
      <p:pic>
        <p:nvPicPr>
          <p:cNvPr id="358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2249" y="2538179"/>
            <a:ext cx="7314803" cy="3722922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grpSp>
        <p:nvGrpSpPr>
          <p:cNvPr id="361" name="Group 361"/>
          <p:cNvGrpSpPr/>
          <p:nvPr/>
        </p:nvGrpSpPr>
        <p:grpSpPr>
          <a:xfrm>
            <a:off x="8293023" y="2456761"/>
            <a:ext cx="2192360" cy="2511847"/>
            <a:chOff x="0" y="0"/>
            <a:chExt cx="2192359" cy="2511846"/>
          </a:xfrm>
        </p:grpSpPr>
        <p:sp>
          <p:nvSpPr>
            <p:cNvPr id="359" name="Shape 359"/>
            <p:cNvSpPr/>
            <p:nvPr/>
          </p:nvSpPr>
          <p:spPr>
            <a:xfrm>
              <a:off x="0" y="0"/>
              <a:ext cx="2192360" cy="2511847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C76866"/>
                </a:gs>
                <a:gs pos="50000">
                  <a:srgbClr val="C64B47"/>
                </a:gs>
                <a:gs pos="100000">
                  <a:srgbClr val="B53C39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63500" dist="12700" dir="5400000">
                <a:srgbClr val="000000">
                  <a:alpha val="63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</a:p>
          </p:txBody>
        </p:sp>
        <p:sp>
          <p:nvSpPr>
            <p:cNvPr id="360" name="Shape 360"/>
            <p:cNvSpPr/>
            <p:nvPr/>
          </p:nvSpPr>
          <p:spPr>
            <a:xfrm>
              <a:off x="107022" y="268878"/>
              <a:ext cx="1978314" cy="1974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4" tIns="9144" rIns="9144" bIns="9144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  <a:r>
                <a:t>Note – Individuals employed by an educational organization, whether they teach or not, should choose </a:t>
              </a:r>
              <a:r>
                <a:rPr b="1"/>
                <a:t>Educators</a:t>
              </a:r>
              <a:r>
                <a:t>.</a:t>
              </a:r>
            </a:p>
          </p:txBody>
        </p:sp>
      </p:grpSp>
      <p:sp>
        <p:nvSpPr>
          <p:cNvPr id="362" name="Shape 362"/>
          <p:cNvSpPr/>
          <p:nvPr/>
        </p:nvSpPr>
        <p:spPr>
          <a:xfrm rot="19175438">
            <a:off x="3310688" y="5196449"/>
            <a:ext cx="330508" cy="991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8000"/>
                </a:moveTo>
                <a:lnTo>
                  <a:pt x="5400" y="180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8000"/>
                </a:lnTo>
                <a:lnTo>
                  <a:pt x="21600" y="180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C0504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Step Four</a:t>
            </a:r>
          </a:p>
        </p:txBody>
      </p:sp>
      <p:sp>
        <p:nvSpPr>
          <p:cNvPr id="365" name="Shape 365"/>
          <p:cNvSpPr/>
          <p:nvPr>
            <p:ph type="body" sz="quarter" idx="1"/>
          </p:nvPr>
        </p:nvSpPr>
        <p:spPr>
          <a:xfrm>
            <a:off x="2146299" y="1906347"/>
            <a:ext cx="3601830" cy="4354756"/>
          </a:xfrm>
          <a:prstGeom prst="rect">
            <a:avLst/>
          </a:prstGeom>
        </p:spPr>
        <p:txBody>
          <a:bodyPr/>
          <a:lstStyle/>
          <a:p>
            <a:pPr/>
            <a:r>
              <a:t>When prompted to select an organization, use the drop down list to locate the public school district or organization to which you are a member. </a:t>
            </a:r>
          </a:p>
        </p:txBody>
      </p:sp>
      <p:pic>
        <p:nvPicPr>
          <p:cNvPr id="366" name="image11.png" descr="organization list&#10;&#10;image of organization list drop dow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77061" y="1759942"/>
            <a:ext cx="4659315" cy="4558098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Shape 367"/>
          <p:cNvSpPr/>
          <p:nvPr/>
        </p:nvSpPr>
        <p:spPr>
          <a:xfrm rot="3334111">
            <a:off x="8335374" y="4083722"/>
            <a:ext cx="330508" cy="991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8000"/>
                </a:moveTo>
                <a:lnTo>
                  <a:pt x="5400" y="180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8000"/>
                </a:lnTo>
                <a:lnTo>
                  <a:pt x="21600" y="180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C0504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type="title"/>
          </p:nvPr>
        </p:nvSpPr>
        <p:spPr>
          <a:xfrm>
            <a:off x="348603" y="48656"/>
            <a:ext cx="9144002" cy="1371605"/>
          </a:xfrm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37" name="Shape 237"/>
          <p:cNvSpPr/>
          <p:nvPr>
            <p:ph type="body" idx="1"/>
          </p:nvPr>
        </p:nvSpPr>
        <p:spPr>
          <a:xfrm>
            <a:off x="244672" y="1798282"/>
            <a:ext cx="10478963" cy="5319369"/>
          </a:xfrm>
          <a:prstGeom prst="rect">
            <a:avLst/>
          </a:prstGeom>
        </p:spPr>
        <p:txBody>
          <a:bodyPr/>
          <a:lstStyle/>
          <a:p>
            <a:pPr marL="172352" indent="-172352" defTabSz="704087">
              <a:spcBef>
                <a:spcPts val="1300"/>
              </a:spcBef>
            </a:pPr>
            <a:r>
              <a:t>Objectives </a:t>
            </a:r>
          </a:p>
          <a:p>
            <a:pPr marL="172352" indent="-172352" defTabSz="704087">
              <a:spcBef>
                <a:spcPts val="1300"/>
              </a:spcBef>
            </a:pPr>
            <a:r>
              <a:t>The Florida Principal Leadership Standards </a:t>
            </a:r>
          </a:p>
          <a:p>
            <a:pPr marL="172352" indent="-172352" defTabSz="704087">
              <a:spcBef>
                <a:spcPts val="1300"/>
              </a:spcBef>
            </a:pPr>
            <a:r>
              <a:t>Assigned Readings: Chapters 7 Key Concepts, Questions and Activities </a:t>
            </a:r>
          </a:p>
          <a:p>
            <a:pPr marL="172352" indent="-172352" defTabSz="704087">
              <a:spcBef>
                <a:spcPts val="1300"/>
              </a:spcBef>
            </a:pPr>
            <a:r>
              <a:t>William Cecil Golden (WCG) School Leadership Development Program, 5A &amp; 8A - Due June 21, 2016</a:t>
            </a:r>
          </a:p>
          <a:p>
            <a:pPr marL="172352" indent="-172352" defTabSz="704087">
              <a:spcBef>
                <a:spcPts val="1300"/>
              </a:spcBef>
            </a:pPr>
            <a:r>
              <a:t>Technology Rotation Plan - Due June 28, 2016</a:t>
            </a:r>
          </a:p>
          <a:p>
            <a:pPr marL="172352" indent="-172352" defTabSz="704087">
              <a:spcBef>
                <a:spcPts val="1300"/>
              </a:spcBef>
            </a:pPr>
            <a:r>
              <a:t>References</a:t>
            </a:r>
          </a:p>
        </p:txBody>
      </p:sp>
      <p:pic>
        <p:nvPicPr>
          <p:cNvPr id="238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2" cy="660932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hape 239"/>
          <p:cNvSpPr/>
          <p:nvPr>
            <p:ph type="sldNum" sz="quarter" idx="4294967295"/>
          </p:nvPr>
        </p:nvSpPr>
        <p:spPr>
          <a:xfrm>
            <a:off x="10498777" y="6423341"/>
            <a:ext cx="167637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>
            <p:ph type="body" sz="quarter" idx="1"/>
          </p:nvPr>
        </p:nvSpPr>
        <p:spPr>
          <a:xfrm>
            <a:off x="2057477" y="1144684"/>
            <a:ext cx="3958356" cy="647702"/>
          </a:xfrm>
          <a:prstGeom prst="rect">
            <a:avLst/>
          </a:prstGeom>
        </p:spPr>
        <p:txBody>
          <a:bodyPr/>
          <a:lstStyle/>
          <a:p>
            <a:pPr/>
            <a:r>
              <a:t>I see my school district.</a:t>
            </a:r>
          </a:p>
        </p:txBody>
      </p:sp>
      <p:sp>
        <p:nvSpPr>
          <p:cNvPr id="370" name="Shape 370"/>
          <p:cNvSpPr/>
          <p:nvPr/>
        </p:nvSpPr>
        <p:spPr>
          <a:xfrm>
            <a:off x="2057477" y="1792383"/>
            <a:ext cx="3958356" cy="3696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marL="219456" indent="-219456">
              <a:lnSpc>
                <a:spcPct val="90000"/>
              </a:lnSpc>
              <a:spcBef>
                <a:spcPts val="1000"/>
              </a:spcBef>
              <a:buClr>
                <a:srgbClr val="262A63"/>
              </a:buClr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School districts </a:t>
            </a:r>
            <a:r>
              <a:rPr u="sng"/>
              <a:t>specifically listed </a:t>
            </a:r>
            <a:r>
              <a:t>in the drop down indicates the organization is federated.</a:t>
            </a:r>
          </a:p>
          <a:p>
            <a:pPr marL="219456" indent="-219456">
              <a:lnSpc>
                <a:spcPct val="90000"/>
              </a:lnSpc>
              <a:spcBef>
                <a:spcPts val="1000"/>
              </a:spcBef>
              <a:buClr>
                <a:srgbClr val="262A63"/>
              </a:buClr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Select </a:t>
            </a:r>
            <a:r>
              <a:rPr b="1"/>
              <a:t>your school district</a:t>
            </a:r>
            <a:r>
              <a:t>,</a:t>
            </a:r>
            <a:r>
              <a:rPr b="1"/>
              <a:t> </a:t>
            </a:r>
            <a:r>
              <a:t>and then click </a:t>
            </a:r>
            <a:r>
              <a:rPr b="1"/>
              <a:t>Continue to Sign In</a:t>
            </a:r>
          </a:p>
          <a:p>
            <a:pPr marL="219456" indent="-219456">
              <a:lnSpc>
                <a:spcPct val="90000"/>
              </a:lnSpc>
              <a:spcBef>
                <a:spcPts val="1000"/>
              </a:spcBef>
              <a:buClr>
                <a:srgbClr val="262A63"/>
              </a:buClr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Your login credentials are the same as your local network logon.</a:t>
            </a:r>
          </a:p>
        </p:txBody>
      </p:sp>
      <p:sp>
        <p:nvSpPr>
          <p:cNvPr id="371" name="Shape 371"/>
          <p:cNvSpPr/>
          <p:nvPr>
            <p:ph type="body" idx="13"/>
          </p:nvPr>
        </p:nvSpPr>
        <p:spPr>
          <a:xfrm>
            <a:off x="6146798" y="1144684"/>
            <a:ext cx="3986043" cy="647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spcBef>
                <a:spcPts val="1000"/>
              </a:spcBef>
              <a:buClr>
                <a:srgbClr val="262A63"/>
              </a:buClr>
              <a:buSzTx/>
              <a:buNone/>
              <a:defRPr b="1" sz="22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I don’t see my school district.</a:t>
            </a:r>
          </a:p>
        </p:txBody>
      </p:sp>
      <p:sp>
        <p:nvSpPr>
          <p:cNvPr id="372" name="Shape 372"/>
          <p:cNvSpPr/>
          <p:nvPr/>
        </p:nvSpPr>
        <p:spPr>
          <a:xfrm>
            <a:off x="6146798" y="1792384"/>
            <a:ext cx="3986043" cy="392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262A63"/>
              </a:buClr>
              <a:buSzPct val="100000"/>
              <a:buFont typeface="Arial"/>
              <a:buChar char="•"/>
              <a:defRPr sz="2600">
                <a:solidFill>
                  <a:srgbClr val="1F497D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School districts </a:t>
            </a:r>
            <a:r>
              <a:rPr u="sng"/>
              <a:t>NOT</a:t>
            </a:r>
            <a:r>
              <a:t> listed in the drop down indicates the organization is hosted.</a:t>
            </a:r>
            <a:endParaRPr sz="28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262A63"/>
              </a:buClr>
              <a:buSzPct val="100000"/>
              <a:buFont typeface="Arial"/>
              <a:buChar char="•"/>
              <a:defRPr sz="2600">
                <a:solidFill>
                  <a:srgbClr val="1F497D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Select </a:t>
            </a:r>
            <a:r>
              <a:rPr b="1"/>
              <a:t>SSO Hosted Users</a:t>
            </a:r>
            <a:r>
              <a:t>, and then click </a:t>
            </a:r>
            <a:r>
              <a:rPr b="1"/>
              <a:t>Continue to Sign In</a:t>
            </a:r>
            <a:r>
              <a:t>.</a:t>
            </a:r>
            <a:endParaRPr sz="28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262A63"/>
              </a:buClr>
              <a:buSzPct val="100000"/>
              <a:buFont typeface="Arial"/>
              <a:buChar char="•"/>
              <a:defRPr sz="2600">
                <a:solidFill>
                  <a:srgbClr val="1F497D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Your login credentials are provided by FDOE via email.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Step Five</a:t>
            </a:r>
          </a:p>
        </p:txBody>
      </p:sp>
      <p:sp>
        <p:nvSpPr>
          <p:cNvPr id="375" name="Shape 3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Enter the username and password and proceed to log in.</a:t>
            </a:r>
          </a:p>
        </p:txBody>
      </p:sp>
      <p:pic>
        <p:nvPicPr>
          <p:cNvPr id="376" name="image12.png" descr="federated district example&#10;&#10;image of federated district login screen"/>
          <p:cNvPicPr>
            <a:picLocks noChangeAspect="1"/>
          </p:cNvPicPr>
          <p:nvPr/>
        </p:nvPicPr>
        <p:blipFill>
          <a:blip r:embed="rId2">
            <a:extLst/>
          </a:blip>
          <a:srcRect l="5391" t="0" r="4071" b="0"/>
          <a:stretch>
            <a:fillRect/>
          </a:stretch>
        </p:blipFill>
        <p:spPr>
          <a:xfrm>
            <a:off x="1737986" y="3338621"/>
            <a:ext cx="4164379" cy="2993544"/>
          </a:xfrm>
          <a:prstGeom prst="rect">
            <a:avLst/>
          </a:prstGeom>
          <a:ln w="3175">
            <a:solidFill>
              <a:srgbClr val="000000"/>
            </a:solidFill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377" name="image13.png" descr="hosted district example&#10;&#10;image of hosted district login screen"/>
          <p:cNvPicPr>
            <a:picLocks noChangeAspect="1"/>
          </p:cNvPicPr>
          <p:nvPr/>
        </p:nvPicPr>
        <p:blipFill>
          <a:blip r:embed="rId3">
            <a:extLst/>
          </a:blip>
          <a:srcRect l="17992" t="0" r="15214" b="15794"/>
          <a:stretch>
            <a:fillRect/>
          </a:stretch>
        </p:blipFill>
        <p:spPr>
          <a:xfrm>
            <a:off x="6132345" y="3352660"/>
            <a:ext cx="4308967" cy="2979504"/>
          </a:xfrm>
          <a:prstGeom prst="rect">
            <a:avLst/>
          </a:prstGeom>
          <a:ln w="3175">
            <a:solidFill>
              <a:srgbClr val="000000"/>
            </a:solidFill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grpSp>
        <p:nvGrpSpPr>
          <p:cNvPr id="380" name="Group 380"/>
          <p:cNvGrpSpPr/>
          <p:nvPr/>
        </p:nvGrpSpPr>
        <p:grpSpPr>
          <a:xfrm>
            <a:off x="2693805" y="2895304"/>
            <a:ext cx="2265368" cy="621908"/>
            <a:chOff x="0" y="0"/>
            <a:chExt cx="2265366" cy="621907"/>
          </a:xfrm>
        </p:grpSpPr>
        <p:sp>
          <p:nvSpPr>
            <p:cNvPr id="378" name="Shape 378"/>
            <p:cNvSpPr/>
            <p:nvPr/>
          </p:nvSpPr>
          <p:spPr>
            <a:xfrm>
              <a:off x="0" y="-1"/>
              <a:ext cx="2265367" cy="621908"/>
            </a:xfrm>
            <a:prstGeom prst="roundRect">
              <a:avLst>
                <a:gd name="adj" fmla="val 0"/>
              </a:avLst>
            </a:prstGeom>
            <a:solidFill>
              <a:srgbClr val="00A88D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115000"/>
                </a:lnSpc>
                <a:defRPr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</a:p>
          </p:txBody>
        </p:sp>
        <p:sp>
          <p:nvSpPr>
            <p:cNvPr id="379" name="Shape 379"/>
            <p:cNvSpPr/>
            <p:nvPr/>
          </p:nvSpPr>
          <p:spPr>
            <a:xfrm>
              <a:off x="-1" y="17581"/>
              <a:ext cx="2265368" cy="586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lnSpc>
                  <a:spcPct val="115000"/>
                </a:lnSpc>
                <a:defRPr b="1" sz="320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pPr/>
              <a:r>
                <a:t>Federated</a:t>
              </a:r>
            </a:p>
          </p:txBody>
        </p:sp>
      </p:grpSp>
      <p:grpSp>
        <p:nvGrpSpPr>
          <p:cNvPr id="383" name="Group 383"/>
          <p:cNvGrpSpPr/>
          <p:nvPr/>
        </p:nvGrpSpPr>
        <p:grpSpPr>
          <a:xfrm>
            <a:off x="7154147" y="2895304"/>
            <a:ext cx="2265363" cy="621908"/>
            <a:chOff x="0" y="0"/>
            <a:chExt cx="2265362" cy="621907"/>
          </a:xfrm>
        </p:grpSpPr>
        <p:sp>
          <p:nvSpPr>
            <p:cNvPr id="381" name="Shape 381"/>
            <p:cNvSpPr/>
            <p:nvPr/>
          </p:nvSpPr>
          <p:spPr>
            <a:xfrm>
              <a:off x="0" y="-1"/>
              <a:ext cx="2265363" cy="621908"/>
            </a:xfrm>
            <a:prstGeom prst="roundRect">
              <a:avLst>
                <a:gd name="adj" fmla="val 0"/>
              </a:avLst>
            </a:prstGeom>
            <a:solidFill>
              <a:srgbClr val="9CB63C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115000"/>
                </a:lnSpc>
                <a:defRPr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</a:p>
          </p:txBody>
        </p:sp>
        <p:sp>
          <p:nvSpPr>
            <p:cNvPr id="382" name="Shape 382"/>
            <p:cNvSpPr/>
            <p:nvPr/>
          </p:nvSpPr>
          <p:spPr>
            <a:xfrm>
              <a:off x="0" y="17581"/>
              <a:ext cx="2265363" cy="586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lnSpc>
                  <a:spcPct val="115000"/>
                </a:lnSpc>
                <a:defRPr b="1" sz="320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pPr/>
              <a:r>
                <a:t>Hosted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Done!  Click on a Resource</a:t>
            </a:r>
          </a:p>
        </p:txBody>
      </p:sp>
      <p:sp>
        <p:nvSpPr>
          <p:cNvPr id="386" name="Shape 38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secure SSO page is displayed with your name and authorized resources.</a:t>
            </a:r>
          </a:p>
        </p:txBody>
      </p:sp>
      <p:pic>
        <p:nvPicPr>
          <p:cNvPr id="387" name="image14.png"/>
          <p:cNvPicPr>
            <a:picLocks noChangeAspect="1"/>
          </p:cNvPicPr>
          <p:nvPr/>
        </p:nvPicPr>
        <p:blipFill>
          <a:blip r:embed="rId2">
            <a:extLst/>
          </a:blip>
          <a:srcRect l="53226" t="0" r="4559" b="13039"/>
          <a:stretch>
            <a:fillRect/>
          </a:stretch>
        </p:blipFill>
        <p:spPr>
          <a:xfrm>
            <a:off x="2712603" y="2811919"/>
            <a:ext cx="6983526" cy="40460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Starting from Scratch</a:t>
            </a:r>
          </a:p>
        </p:txBody>
      </p:sp>
      <p:sp>
        <p:nvSpPr>
          <p:cNvPr id="390" name="Shape 39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Once the organization is selected, it is stored as a cookie on the computer.  </a:t>
            </a:r>
          </a:p>
          <a:p>
            <a:pPr/>
            <a:r>
              <a:t>If you ever need to clear it and start the login from scratch, delete your internet browser cookies.</a:t>
            </a:r>
          </a:p>
          <a:p>
            <a:pPr/>
            <a:r>
              <a:t>See </a:t>
            </a:r>
            <a:r>
              <a:rPr b="1"/>
              <a:t>Deleting Internet Browser Cookies </a:t>
            </a:r>
            <a:r>
              <a:t>on the Support page for more information.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Questions?</a:t>
            </a:r>
          </a:p>
        </p:txBody>
      </p:sp>
      <p:sp>
        <p:nvSpPr>
          <p:cNvPr id="393" name="Shape 393"/>
          <p:cNvSpPr/>
          <p:nvPr>
            <p:ph type="body" idx="1"/>
          </p:nvPr>
        </p:nvSpPr>
        <p:spPr>
          <a:xfrm>
            <a:off x="2146300" y="1906588"/>
            <a:ext cx="7886700" cy="4354513"/>
          </a:xfrm>
          <a:prstGeom prst="rect">
            <a:avLst/>
          </a:prstGeom>
        </p:spPr>
        <p:txBody>
          <a:bodyPr/>
          <a:lstStyle/>
          <a:p>
            <a:pPr marL="0" indent="0" algn="ctr" defTabSz="859536">
              <a:spcBef>
                <a:spcPts val="900"/>
              </a:spcBef>
              <a:buSzTx/>
              <a:buNone/>
              <a:defRPr b="1" sz="2600"/>
            </a:pPr>
            <a:r>
              <a:t>Support Page</a:t>
            </a:r>
          </a:p>
          <a:p>
            <a:pPr marL="0" indent="0" algn="ctr" defTabSz="859536">
              <a:spcBef>
                <a:spcPts val="900"/>
              </a:spcBef>
              <a:buSzTx/>
              <a:buNone/>
              <a:defRPr i="1" sz="2600"/>
            </a:pPr>
            <a:r>
              <a:t>Look up local helpdesk information</a:t>
            </a:r>
          </a:p>
          <a:p>
            <a:pPr marL="0" indent="0" algn="ctr" defTabSz="859536">
              <a:spcBef>
                <a:spcPts val="900"/>
              </a:spcBef>
              <a:buSzTx/>
              <a:buNone/>
              <a:defRPr sz="26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2" invalidUrl="" action="" tgtFrame="" tooltip="" history="1" highlightClick="0" endSnd="0"/>
              </a:rPr>
              <a:t>https://</a:t>
            </a:r>
            <a:r>
              <a:rPr>
                <a:hlinkClick r:id="rId2" invalidUrl="" action="" tgtFrame="" tooltip="" history="1" highlightClick="0" endSnd="0"/>
              </a:rPr>
              <a:t>portal.fldoesso.org/PORTAL/Sign-on/Resources/Support.aspx</a:t>
            </a:r>
            <a:r>
              <a:rPr u="none">
                <a:solidFill>
                  <a:srgbClr val="1F497D"/>
                </a:solidFill>
                <a:uFillTx/>
              </a:rPr>
              <a:t> </a:t>
            </a:r>
          </a:p>
          <a:p>
            <a:pPr marL="0" indent="0" algn="ctr" defTabSz="859536">
              <a:spcBef>
                <a:spcPts val="900"/>
              </a:spcBef>
              <a:buSzTx/>
              <a:buNone/>
              <a:defRPr sz="2600"/>
            </a:pPr>
          </a:p>
          <a:p>
            <a:pPr lvl="1" marL="0" indent="0" algn="ctr" defTabSz="859536">
              <a:spcBef>
                <a:spcPts val="900"/>
              </a:spcBef>
              <a:buSzTx/>
              <a:buNone/>
              <a:defRPr b="1" sz="2600"/>
            </a:pPr>
            <a:r>
              <a:t>Service Center</a:t>
            </a:r>
            <a:endParaRPr sz="2200"/>
          </a:p>
          <a:p>
            <a:pPr lvl="1" marL="0" indent="0" algn="ctr" defTabSz="859536">
              <a:spcBef>
                <a:spcPts val="900"/>
              </a:spcBef>
              <a:buSzTx/>
              <a:buNone/>
              <a:defRPr sz="26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3" invalidUrl="" action="" tgtFrame="" tooltip="" history="1" highlightClick="0" endSnd="0"/>
              </a:rPr>
              <a:t>ienhelp@fldoe.org</a:t>
            </a:r>
          </a:p>
          <a:p>
            <a:pPr marL="0" indent="0" algn="ctr" defTabSz="859536">
              <a:spcBef>
                <a:spcPts val="900"/>
              </a:spcBef>
              <a:buSzTx/>
              <a:buNone/>
              <a:defRPr sz="2600"/>
            </a:pPr>
            <a:r>
              <a:t>1-855-814-2876 </a:t>
            </a:r>
          </a:p>
          <a:p>
            <a:pPr marL="0" indent="0" algn="ctr" defTabSz="859536">
              <a:spcBef>
                <a:spcPts val="900"/>
              </a:spcBef>
              <a:buSzTx/>
              <a:buNone/>
              <a:defRPr sz="2600"/>
            </a:pPr>
            <a:r>
              <a:t>Weekdays 7:00 AM to 6:00 PM (EST)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2" cy="660932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Shape 396"/>
          <p:cNvSpPr/>
          <p:nvPr>
            <p:ph type="sldNum" sz="quarter" idx="4294967295"/>
          </p:nvPr>
        </p:nvSpPr>
        <p:spPr>
          <a:xfrm>
            <a:off x="10435278" y="6423342"/>
            <a:ext cx="231137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97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2746" y="383179"/>
            <a:ext cx="6984887" cy="6091642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Shape 398"/>
          <p:cNvSpPr/>
          <p:nvPr>
            <p:ph type="title"/>
          </p:nvPr>
        </p:nvSpPr>
        <p:spPr>
          <a:xfrm>
            <a:off x="5351460" y="2558445"/>
            <a:ext cx="9144005" cy="1371601"/>
          </a:xfrm>
          <a:prstGeom prst="rect">
            <a:avLst/>
          </a:prstGeom>
        </p:spPr>
        <p:txBody>
          <a:bodyPr/>
          <a:lstStyle/>
          <a:p>
            <a:pPr algn="ctr" defTabSz="813816">
              <a:defRPr spc="89" sz="3204"/>
            </a:pPr>
            <a:r>
              <a:t>Accessing the </a:t>
            </a:r>
          </a:p>
          <a:p>
            <a:pPr algn="ctr" defTabSz="813816">
              <a:defRPr spc="89" sz="3204"/>
            </a:pPr>
            <a:r>
              <a:t>WCG Module 5A &amp; </a:t>
            </a:r>
          </a:p>
          <a:p>
            <a:pPr algn="ctr" defTabSz="813816">
              <a:defRPr spc="89" sz="3204"/>
            </a:pPr>
            <a:r>
              <a:t>8A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2" cy="660932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Shape 401"/>
          <p:cNvSpPr/>
          <p:nvPr>
            <p:ph type="sldNum" sz="quarter" idx="4294967295"/>
          </p:nvPr>
        </p:nvSpPr>
        <p:spPr>
          <a:xfrm>
            <a:off x="10435278" y="6423342"/>
            <a:ext cx="231137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2" name="Shape 402"/>
          <p:cNvSpPr/>
          <p:nvPr>
            <p:ph type="title"/>
          </p:nvPr>
        </p:nvSpPr>
        <p:spPr>
          <a:xfrm>
            <a:off x="5558591" y="2632730"/>
            <a:ext cx="9144005" cy="1371601"/>
          </a:xfrm>
          <a:prstGeom prst="rect">
            <a:avLst/>
          </a:prstGeom>
        </p:spPr>
        <p:txBody>
          <a:bodyPr/>
          <a:lstStyle/>
          <a:p>
            <a:pPr algn="ctr" defTabSz="813816">
              <a:defRPr spc="89" sz="3204"/>
            </a:pPr>
            <a:r>
              <a:t>Accessing the </a:t>
            </a:r>
          </a:p>
          <a:p>
            <a:pPr algn="ctr" defTabSz="813816">
              <a:defRPr spc="89" sz="3204"/>
            </a:pPr>
            <a:r>
              <a:t>WCG Module 5A &amp; </a:t>
            </a:r>
          </a:p>
          <a:p>
            <a:pPr algn="ctr" defTabSz="813816">
              <a:defRPr spc="89" sz="3204"/>
            </a:pPr>
            <a:r>
              <a:t>8A</a:t>
            </a:r>
          </a:p>
        </p:txBody>
      </p:sp>
      <p:pic>
        <p:nvPicPr>
          <p:cNvPr id="40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870" y="634622"/>
            <a:ext cx="7986400" cy="55887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2" cy="660932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Shape 406"/>
          <p:cNvSpPr/>
          <p:nvPr>
            <p:ph type="sldNum" sz="quarter" idx="4294967295"/>
          </p:nvPr>
        </p:nvSpPr>
        <p:spPr>
          <a:xfrm>
            <a:off x="10435278" y="6423342"/>
            <a:ext cx="231137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7" name="Shape 407"/>
          <p:cNvSpPr/>
          <p:nvPr>
            <p:ph type="title"/>
          </p:nvPr>
        </p:nvSpPr>
        <p:spPr>
          <a:xfrm>
            <a:off x="5351460" y="2558445"/>
            <a:ext cx="9144005" cy="1371601"/>
          </a:xfrm>
          <a:prstGeom prst="rect">
            <a:avLst/>
          </a:prstGeom>
        </p:spPr>
        <p:txBody>
          <a:bodyPr/>
          <a:lstStyle/>
          <a:p>
            <a:pPr algn="ctr" defTabSz="813816">
              <a:defRPr spc="89" sz="3204"/>
            </a:pPr>
            <a:r>
              <a:t>Accessing the </a:t>
            </a:r>
          </a:p>
          <a:p>
            <a:pPr algn="ctr" defTabSz="813816">
              <a:defRPr spc="89" sz="3204"/>
            </a:pPr>
            <a:r>
              <a:t>WCG Module 5A &amp; </a:t>
            </a:r>
          </a:p>
          <a:p>
            <a:pPr algn="ctr" defTabSz="813816">
              <a:defRPr spc="89" sz="3204"/>
            </a:pPr>
            <a:r>
              <a:t>8A</a:t>
            </a:r>
          </a:p>
        </p:txBody>
      </p:sp>
      <p:pic>
        <p:nvPicPr>
          <p:cNvPr id="408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3047" y="308784"/>
            <a:ext cx="7804337" cy="62404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2" cy="660932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Shape 411"/>
          <p:cNvSpPr/>
          <p:nvPr>
            <p:ph type="sldNum" sz="quarter" idx="4294967295"/>
          </p:nvPr>
        </p:nvSpPr>
        <p:spPr>
          <a:xfrm>
            <a:off x="10435278" y="6423342"/>
            <a:ext cx="231137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2" name="Shape 412"/>
          <p:cNvSpPr/>
          <p:nvPr>
            <p:ph type="title"/>
          </p:nvPr>
        </p:nvSpPr>
        <p:spPr>
          <a:xfrm>
            <a:off x="5586209" y="2613680"/>
            <a:ext cx="9144005" cy="1371601"/>
          </a:xfrm>
          <a:prstGeom prst="rect">
            <a:avLst/>
          </a:prstGeom>
        </p:spPr>
        <p:txBody>
          <a:bodyPr/>
          <a:lstStyle/>
          <a:p>
            <a:pPr algn="ctr" defTabSz="813816">
              <a:defRPr spc="89" sz="3204"/>
            </a:pPr>
            <a:r>
              <a:t>Accessing the </a:t>
            </a:r>
          </a:p>
          <a:p>
            <a:pPr algn="ctr" defTabSz="813816">
              <a:defRPr spc="89" sz="3204"/>
            </a:pPr>
            <a:r>
              <a:t>WCG Module 5A &amp; </a:t>
            </a:r>
          </a:p>
          <a:p>
            <a:pPr algn="ctr" defTabSz="813816">
              <a:defRPr spc="89" sz="3204"/>
            </a:pPr>
            <a:r>
              <a:t>8A</a:t>
            </a:r>
          </a:p>
        </p:txBody>
      </p:sp>
      <p:pic>
        <p:nvPicPr>
          <p:cNvPr id="41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96" y="668765"/>
            <a:ext cx="8077859" cy="57894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2" cy="660932"/>
          </a:xfrm>
          <a:prstGeom prst="rect">
            <a:avLst/>
          </a:prstGeom>
          <a:ln w="12700">
            <a:miter lim="400000"/>
          </a:ln>
        </p:spPr>
      </p:pic>
      <p:sp>
        <p:nvSpPr>
          <p:cNvPr id="416" name="Shape 416"/>
          <p:cNvSpPr/>
          <p:nvPr>
            <p:ph type="sldNum" sz="quarter" idx="4294967295"/>
          </p:nvPr>
        </p:nvSpPr>
        <p:spPr>
          <a:xfrm>
            <a:off x="10435278" y="6423342"/>
            <a:ext cx="231137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7" name="Shape 417"/>
          <p:cNvSpPr/>
          <p:nvPr>
            <p:ph type="title"/>
          </p:nvPr>
        </p:nvSpPr>
        <p:spPr>
          <a:xfrm>
            <a:off x="5351460" y="2558445"/>
            <a:ext cx="9144005" cy="1371601"/>
          </a:xfrm>
          <a:prstGeom prst="rect">
            <a:avLst/>
          </a:prstGeom>
        </p:spPr>
        <p:txBody>
          <a:bodyPr/>
          <a:lstStyle/>
          <a:p>
            <a:pPr algn="ctr" defTabSz="813816">
              <a:defRPr spc="89" sz="3204"/>
            </a:pPr>
            <a:r>
              <a:t>Accessing the </a:t>
            </a:r>
          </a:p>
          <a:p>
            <a:pPr algn="ctr" defTabSz="813816">
              <a:defRPr spc="89" sz="3204"/>
            </a:pPr>
            <a:r>
              <a:t>WCG Module 5A &amp; </a:t>
            </a:r>
          </a:p>
          <a:p>
            <a:pPr algn="ctr" defTabSz="813816">
              <a:defRPr spc="89" sz="3204"/>
            </a:pPr>
            <a:r>
              <a:t>8A</a:t>
            </a:r>
          </a:p>
        </p:txBody>
      </p:sp>
      <p:pic>
        <p:nvPicPr>
          <p:cNvPr id="418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2919" y="171248"/>
            <a:ext cx="7651378" cy="65155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type="title"/>
          </p:nvPr>
        </p:nvSpPr>
        <p:spPr>
          <a:xfrm>
            <a:off x="403838" y="172934"/>
            <a:ext cx="9144002" cy="1371605"/>
          </a:xfrm>
          <a:prstGeom prst="rect">
            <a:avLst/>
          </a:prstGeom>
        </p:spPr>
        <p:txBody>
          <a:bodyPr/>
          <a:lstStyle/>
          <a:p>
            <a:pPr/>
            <a:r>
              <a:t>Objectives of this session</a:t>
            </a:r>
          </a:p>
        </p:txBody>
      </p:sp>
      <p:sp>
        <p:nvSpPr>
          <p:cNvPr id="242" name="Shape 242"/>
          <p:cNvSpPr/>
          <p:nvPr>
            <p:ph type="body" idx="1"/>
          </p:nvPr>
        </p:nvSpPr>
        <p:spPr>
          <a:xfrm>
            <a:off x="258480" y="1798282"/>
            <a:ext cx="10478963" cy="5319369"/>
          </a:xfrm>
          <a:prstGeom prst="rect">
            <a:avLst/>
          </a:prstGeom>
        </p:spPr>
        <p:txBody>
          <a:bodyPr/>
          <a:lstStyle/>
          <a:p>
            <a:pPr marL="172352" indent="-172352" defTabSz="704087">
              <a:spcBef>
                <a:spcPts val="1300"/>
              </a:spcBef>
              <a:defRPr sz="2600"/>
            </a:pPr>
            <a:r>
              <a:t>The educational leadership researcher will be able to: </a:t>
            </a:r>
          </a:p>
          <a:p>
            <a:pPr lvl="2" marL="1336842" indent="-320842" defTabSz="704087">
              <a:spcBef>
                <a:spcPts val="1300"/>
              </a:spcBef>
              <a:buClrTx/>
              <a:buFontTx/>
              <a:buAutoNum type="arabicPeriod" startAt="1"/>
              <a:defRPr sz="2600"/>
            </a:pPr>
            <a:r>
              <a:t>e</a:t>
            </a:r>
            <a:r>
              <a:t>ngage reluctant learners through technology.</a:t>
            </a:r>
          </a:p>
          <a:p>
            <a:pPr lvl="2" marL="1336842" indent="-320842" defTabSz="704087">
              <a:spcBef>
                <a:spcPts val="1300"/>
              </a:spcBef>
              <a:buClrTx/>
              <a:buFontTx/>
              <a:buAutoNum type="arabicPeriod" startAt="1"/>
              <a:defRPr sz="2600"/>
            </a:pPr>
            <a:r>
              <a:t>administrative decision making and technology.</a:t>
            </a:r>
          </a:p>
          <a:p>
            <a:pPr lvl="2" marL="1336842" indent="-320842" defTabSz="704087">
              <a:spcBef>
                <a:spcPts val="1300"/>
              </a:spcBef>
              <a:buClrTx/>
              <a:buFontTx/>
              <a:buAutoNum type="arabicPeriod" startAt="1"/>
              <a:defRPr sz="2600"/>
            </a:pPr>
            <a:r>
              <a:t>address equity issues.</a:t>
            </a:r>
          </a:p>
          <a:p>
            <a:pPr lvl="2" marL="1336842" indent="-320842" defTabSz="704087">
              <a:spcBef>
                <a:spcPts val="1300"/>
              </a:spcBef>
              <a:buClrTx/>
              <a:buFontTx/>
              <a:buAutoNum type="arabicPeriod" startAt="1"/>
              <a:defRPr sz="2600"/>
            </a:pPr>
            <a:r>
              <a:t>discuss the uses of social media for administrative communication.</a:t>
            </a:r>
          </a:p>
        </p:txBody>
      </p:sp>
      <p:pic>
        <p:nvPicPr>
          <p:cNvPr id="243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2" cy="660932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Shape 244"/>
          <p:cNvSpPr/>
          <p:nvPr>
            <p:ph type="sldNum" sz="quarter" idx="4294967295"/>
          </p:nvPr>
        </p:nvSpPr>
        <p:spPr>
          <a:xfrm>
            <a:off x="10498777" y="6423341"/>
            <a:ext cx="167637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2" cy="660932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Shape 421"/>
          <p:cNvSpPr/>
          <p:nvPr>
            <p:ph type="sldNum" sz="quarter" idx="4294967295"/>
          </p:nvPr>
        </p:nvSpPr>
        <p:spPr>
          <a:xfrm>
            <a:off x="10435278" y="6423342"/>
            <a:ext cx="231137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2" name="Shape 422"/>
          <p:cNvSpPr/>
          <p:nvPr>
            <p:ph type="title"/>
          </p:nvPr>
        </p:nvSpPr>
        <p:spPr>
          <a:xfrm>
            <a:off x="5351460" y="2558445"/>
            <a:ext cx="9144005" cy="1371601"/>
          </a:xfrm>
          <a:prstGeom prst="rect">
            <a:avLst/>
          </a:prstGeom>
        </p:spPr>
        <p:txBody>
          <a:bodyPr/>
          <a:lstStyle/>
          <a:p>
            <a:pPr algn="ctr" defTabSz="813816">
              <a:defRPr spc="89" sz="3204"/>
            </a:pPr>
            <a:r>
              <a:t>Accessing the </a:t>
            </a:r>
          </a:p>
          <a:p>
            <a:pPr algn="ctr" defTabSz="813816">
              <a:defRPr spc="89" sz="3204"/>
            </a:pPr>
            <a:r>
              <a:t>WCG Module 5A &amp; </a:t>
            </a:r>
          </a:p>
          <a:p>
            <a:pPr algn="ctr" defTabSz="813816">
              <a:defRPr spc="89" sz="3204"/>
            </a:pPr>
            <a:r>
              <a:t>8A</a:t>
            </a:r>
          </a:p>
        </p:txBody>
      </p:sp>
      <p:pic>
        <p:nvPicPr>
          <p:cNvPr id="42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419" y="1034152"/>
            <a:ext cx="7956036" cy="47896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97796" y="255927"/>
            <a:ext cx="2326602" cy="660933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hape 426"/>
          <p:cNvSpPr/>
          <p:nvPr>
            <p:ph type="sldNum" sz="quarter" idx="4294967295"/>
          </p:nvPr>
        </p:nvSpPr>
        <p:spPr>
          <a:xfrm>
            <a:off x="10435278" y="6423342"/>
            <a:ext cx="231137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7" name="Shape 427"/>
          <p:cNvSpPr/>
          <p:nvPr>
            <p:ph type="title"/>
          </p:nvPr>
        </p:nvSpPr>
        <p:spPr>
          <a:xfrm>
            <a:off x="5089095" y="2963587"/>
            <a:ext cx="9144005" cy="1371601"/>
          </a:xfrm>
          <a:prstGeom prst="rect">
            <a:avLst/>
          </a:prstGeom>
        </p:spPr>
        <p:txBody>
          <a:bodyPr/>
          <a:lstStyle/>
          <a:p>
            <a:pPr algn="ctr" defTabSz="813816">
              <a:defRPr spc="89" sz="3204"/>
            </a:pPr>
            <a:r>
              <a:t>Accessing the </a:t>
            </a:r>
          </a:p>
          <a:p>
            <a:pPr algn="ctr" defTabSz="813816">
              <a:defRPr spc="89" sz="3204"/>
            </a:pPr>
            <a:r>
              <a:t>WCG Module 5A &amp; </a:t>
            </a:r>
          </a:p>
          <a:p>
            <a:pPr algn="ctr" defTabSz="813816">
              <a:defRPr spc="89" sz="3204"/>
            </a:pPr>
            <a:r>
              <a:t>8A</a:t>
            </a:r>
          </a:p>
        </p:txBody>
      </p:sp>
      <p:pic>
        <p:nvPicPr>
          <p:cNvPr id="428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775" y="98528"/>
            <a:ext cx="5522611" cy="66609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>
            <p:ph type="title"/>
          </p:nvPr>
        </p:nvSpPr>
        <p:spPr>
          <a:xfrm>
            <a:off x="985082" y="30338"/>
            <a:ext cx="9144001" cy="13716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References</a:t>
            </a:r>
          </a:p>
        </p:txBody>
      </p:sp>
      <p:sp>
        <p:nvSpPr>
          <p:cNvPr id="431" name="Shape 431"/>
          <p:cNvSpPr/>
          <p:nvPr>
            <p:ph type="body" idx="1"/>
          </p:nvPr>
        </p:nvSpPr>
        <p:spPr>
          <a:xfrm>
            <a:off x="1330613" y="1553397"/>
            <a:ext cx="9275322" cy="5194603"/>
          </a:xfrm>
          <a:prstGeom prst="rect">
            <a:avLst/>
          </a:prstGeom>
        </p:spPr>
        <p:txBody>
          <a:bodyPr/>
          <a:lstStyle/>
          <a:p>
            <a:pPr marL="0" indent="0" defTabSz="422727">
              <a:lnSpc>
                <a:spcPct val="200000"/>
              </a:lnSpc>
              <a:spcBef>
                <a:spcPts val="800"/>
              </a:spcBef>
              <a:buSzTx/>
              <a:buNone/>
              <a:defRPr sz="1380"/>
            </a:pPr>
            <a:r>
              <a:t>APA (2010). </a:t>
            </a:r>
            <a:r>
              <a:rPr i="1"/>
              <a:t>Publication manual of the American Psychological Association </a:t>
            </a:r>
            <a:r>
              <a:t>(6th ed.). Washington, DC:                                            </a:t>
            </a:r>
          </a:p>
          <a:p>
            <a:pPr marL="0" indent="0" defTabSz="422727">
              <a:lnSpc>
                <a:spcPct val="200000"/>
              </a:lnSpc>
              <a:spcBef>
                <a:spcPts val="800"/>
              </a:spcBef>
              <a:buSzTx/>
              <a:buNone/>
              <a:defRPr sz="1380"/>
            </a:pPr>
            <a:r>
              <a:t>          American Psychological Association. </a:t>
            </a:r>
            <a:r>
              <a:rPr>
                <a:solidFill>
                  <a:srgbClr val="000000"/>
                </a:solidFill>
              </a:rPr>
              <a:t>  </a:t>
            </a:r>
          </a:p>
          <a:p>
            <a:pPr marL="0" indent="0" defTabSz="422727">
              <a:lnSpc>
                <a:spcPct val="200000"/>
              </a:lnSpc>
              <a:spcBef>
                <a:spcPts val="800"/>
              </a:spcBef>
              <a:buSzTx/>
              <a:buNone/>
              <a:defRPr sz="1380"/>
            </a:pPr>
            <a:r>
              <a:t>Florida principal leadership standards (n.d.). Retrieved June 12, 2016, from https://</a:t>
            </a:r>
          </a:p>
          <a:p>
            <a:pPr marL="0" indent="0" defTabSz="422727">
              <a:lnSpc>
                <a:spcPct val="200000"/>
              </a:lnSpc>
              <a:spcBef>
                <a:spcPts val="800"/>
              </a:spcBef>
              <a:buSzTx/>
              <a:buNone/>
              <a:defRPr sz="1380"/>
            </a:pPr>
            <a:r>
              <a:t>          www.floridaschoolleaders.org/fslPortal/wcgProgram/fpls.aspx</a:t>
            </a:r>
          </a:p>
          <a:p>
            <a:pPr marL="0" indent="0" defTabSz="422727">
              <a:lnSpc>
                <a:spcPct val="200000"/>
              </a:lnSpc>
              <a:spcBef>
                <a:spcPts val="800"/>
              </a:spcBef>
              <a:buSzTx/>
              <a:buNone/>
              <a:defRPr sz="1380"/>
            </a:pPr>
            <a:r>
              <a:t>Florida School Leaders. (2016, June). </a:t>
            </a:r>
            <a:r>
              <a:rPr i="1"/>
              <a:t>The William Cecil Golden school leadership development program.</a:t>
            </a:r>
            <a:r>
              <a:t> Retrieved from </a:t>
            </a:r>
          </a:p>
          <a:p>
            <a:pPr marL="0" indent="0" defTabSz="422727">
              <a:lnSpc>
                <a:spcPct val="200000"/>
              </a:lnSpc>
              <a:spcBef>
                <a:spcPts val="800"/>
              </a:spcBef>
              <a:buSzTx/>
              <a:buNone/>
              <a:defRPr sz="1380"/>
            </a:pPr>
            <a:r>
              <a:t>          the Florida Department of Education website https://www.floridaschoolleaders.org/</a:t>
            </a:r>
          </a:p>
          <a:p>
            <a:pPr marL="0" indent="0" defTabSz="422727">
              <a:lnSpc>
                <a:spcPct val="200000"/>
              </a:lnSpc>
              <a:spcBef>
                <a:spcPts val="800"/>
              </a:spcBef>
              <a:buSzTx/>
              <a:buNone/>
              <a:defRPr sz="1380"/>
            </a:pPr>
            <a:r>
              <a:t>Picciano, A. G. (2009). </a:t>
            </a:r>
            <a:r>
              <a:rPr i="1"/>
              <a:t>Educational leadership and planning for technology </a:t>
            </a:r>
            <a:r>
              <a:t>(5th edition).</a:t>
            </a:r>
          </a:p>
          <a:p>
            <a:pPr lvl="1" marL="0" indent="0" defTabSz="422727">
              <a:lnSpc>
                <a:spcPct val="200000"/>
              </a:lnSpc>
              <a:spcBef>
                <a:spcPts val="800"/>
              </a:spcBef>
              <a:buSzTx/>
              <a:buNone/>
              <a:defRPr sz="1380"/>
            </a:pPr>
            <a:r>
              <a:t>           Upper Saddle River, NJ: Prentice Hall</a:t>
            </a:r>
          </a:p>
          <a:p>
            <a:pPr marL="0" indent="0" defTabSz="422727">
              <a:lnSpc>
                <a:spcPct val="200000"/>
              </a:lnSpc>
              <a:spcBef>
                <a:spcPts val="800"/>
              </a:spcBef>
              <a:buSzTx/>
              <a:buNone/>
              <a:defRPr sz="1380"/>
            </a:pPr>
            <a:r>
              <a:t>Quijada, A. (2013). </a:t>
            </a:r>
            <a:r>
              <a:rPr i="1"/>
              <a:t>Creating critical thinkers through media literacy: Andrea Quijada at TEDxABQED. </a:t>
            </a:r>
            <a:endParaRPr i="1"/>
          </a:p>
          <a:p>
            <a:pPr lvl="1" marL="0" indent="0" defTabSz="422727">
              <a:lnSpc>
                <a:spcPct val="200000"/>
              </a:lnSpc>
              <a:spcBef>
                <a:spcPts val="800"/>
              </a:spcBef>
              <a:buSzTx/>
              <a:buNone/>
              <a:defRPr sz="1380"/>
            </a:pPr>
            <a:r>
              <a:t>           Retrieved June 12, 2016, from https://www.youtube.com/watch?v=aHAApvHZ6XE</a:t>
            </a:r>
          </a:p>
          <a:p>
            <a:pPr lvl="1" marL="0" indent="0" defTabSz="422727">
              <a:lnSpc>
                <a:spcPct val="200000"/>
              </a:lnSpc>
              <a:spcBef>
                <a:spcPts val="800"/>
              </a:spcBef>
              <a:buSzTx/>
              <a:buNone/>
              <a:defRPr sz="1380"/>
            </a:pPr>
            <a:r>
              <a:t>Support. (n.d.). Retrieved June 13, 2016, from https://portal.fldoesso.org/PORTAL/Sign-on/Resources/Support.aspx</a:t>
            </a:r>
          </a:p>
        </p:txBody>
      </p:sp>
      <p:pic>
        <p:nvPicPr>
          <p:cNvPr id="432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2" cy="660932"/>
          </a:xfrm>
          <a:prstGeom prst="rect">
            <a:avLst/>
          </a:prstGeom>
          <a:ln w="12700">
            <a:miter lim="400000"/>
          </a:ln>
        </p:spPr>
      </p:pic>
      <p:sp>
        <p:nvSpPr>
          <p:cNvPr id="433" name="Shape 433"/>
          <p:cNvSpPr/>
          <p:nvPr>
            <p:ph type="sldNum" sz="quarter" idx="4294967295"/>
          </p:nvPr>
        </p:nvSpPr>
        <p:spPr>
          <a:xfrm>
            <a:off x="10435277" y="6423341"/>
            <a:ext cx="231137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type="title"/>
          </p:nvPr>
        </p:nvSpPr>
        <p:spPr>
          <a:xfrm>
            <a:off x="-591219" y="2586564"/>
            <a:ext cx="4895456" cy="1371604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t>Remind</a:t>
            </a:r>
            <a:endParaRPr spc="0" sz="1800">
              <a:solidFill>
                <a:srgbClr val="000000"/>
              </a:solidFill>
            </a:endParaRPr>
          </a:p>
          <a:p>
            <a:pPr algn="ctr"/>
            <a:r>
              <a:t>App</a:t>
            </a:r>
          </a:p>
        </p:txBody>
      </p:sp>
      <p:pic>
        <p:nvPicPr>
          <p:cNvPr id="247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0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2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89126" y="261224"/>
            <a:ext cx="3252819" cy="64313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1" name="Group 251"/>
          <p:cNvGrpSpPr/>
          <p:nvPr/>
        </p:nvGrpSpPr>
        <p:grpSpPr>
          <a:xfrm>
            <a:off x="4819643" y="1655231"/>
            <a:ext cx="2073021" cy="3716873"/>
            <a:chOff x="0" y="0"/>
            <a:chExt cx="2073019" cy="3716871"/>
          </a:xfrm>
        </p:grpSpPr>
        <p:sp>
          <p:nvSpPr>
            <p:cNvPr id="249" name="Shape 249"/>
            <p:cNvSpPr/>
            <p:nvPr/>
          </p:nvSpPr>
          <p:spPr>
            <a:xfrm>
              <a:off x="-1" y="-1"/>
              <a:ext cx="2073021" cy="3716873"/>
            </a:xfrm>
            <a:prstGeom prst="rect">
              <a:avLst/>
            </a:prstGeom>
            <a:solidFill>
              <a:srgbClr val="80D3FF"/>
            </a:solidFill>
            <a:ln w="12700" cap="flat">
              <a:solidFill>
                <a:srgbClr val="37862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50" name="Shape 250"/>
            <p:cNvSpPr/>
            <p:nvPr/>
          </p:nvSpPr>
          <p:spPr>
            <a:xfrm>
              <a:off x="-1" y="480484"/>
              <a:ext cx="2073021" cy="275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 sz="2200">
                  <a:latin typeface="Corbel"/>
                  <a:ea typeface="Corbel"/>
                  <a:cs typeface="Corbel"/>
                  <a:sym typeface="Corbel"/>
                </a:defRPr>
              </a:pPr>
              <a:r>
                <a:t>Enter this number </a:t>
              </a:r>
            </a:p>
            <a:p>
              <a:pPr algn="ctr">
                <a:defRPr sz="4000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defRPr>
              </a:pPr>
              <a:r>
                <a:t>81010</a:t>
              </a:r>
            </a:p>
            <a:p>
              <a:pPr algn="ctr">
                <a:defRPr sz="2200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defRPr>
              </a:pPr>
            </a:p>
            <a:p>
              <a:pPr algn="ctr">
                <a:defRPr sz="2200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defRPr>
              </a:pPr>
            </a:p>
            <a:p>
              <a:pPr algn="ctr">
                <a:defRPr sz="2200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defRPr>
              </a:pPr>
            </a:p>
            <a:p>
              <a:pPr algn="ctr">
                <a:defRPr sz="2200">
                  <a:latin typeface="Corbel"/>
                  <a:ea typeface="Corbel"/>
                  <a:cs typeface="Corbel"/>
                  <a:sym typeface="Corbel"/>
                </a:defRPr>
              </a:pPr>
              <a:r>
                <a:t>Text this message </a:t>
              </a:r>
            </a:p>
            <a:p>
              <a:pPr algn="ctr">
                <a:defRPr sz="4000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defRPr>
              </a:pPr>
              <a:r>
                <a:t>@edu68</a:t>
              </a:r>
            </a:p>
          </p:txBody>
        </p:sp>
      </p:grpSp>
      <p:sp>
        <p:nvSpPr>
          <p:cNvPr id="252" name="Shape 252"/>
          <p:cNvSpPr/>
          <p:nvPr>
            <p:ph type="sldNum" sz="quarter" idx="4294967295"/>
          </p:nvPr>
        </p:nvSpPr>
        <p:spPr>
          <a:xfrm>
            <a:off x="10498777" y="6423342"/>
            <a:ext cx="167637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55" name="Group 255"/>
          <p:cNvGrpSpPr/>
          <p:nvPr/>
        </p:nvGrpSpPr>
        <p:grpSpPr>
          <a:xfrm>
            <a:off x="6705599" y="615849"/>
            <a:ext cx="3719617" cy="1809854"/>
            <a:chOff x="0" y="0"/>
            <a:chExt cx="3719615" cy="1809852"/>
          </a:xfrm>
        </p:grpSpPr>
        <p:sp>
          <p:nvSpPr>
            <p:cNvPr id="253" name="Shape 253"/>
            <p:cNvSpPr/>
            <p:nvPr/>
          </p:nvSpPr>
          <p:spPr>
            <a:xfrm>
              <a:off x="-1" y="-1"/>
              <a:ext cx="3719617" cy="1809854"/>
            </a:xfrm>
            <a:prstGeom prst="wedgeEllipseCallout">
              <a:avLst>
                <a:gd name="adj1" fmla="val -49392"/>
                <a:gd name="adj2" fmla="val 70000"/>
              </a:avLst>
            </a:prstGeom>
            <a:gradFill flip="none" rotWithShape="1">
              <a:gsLst>
                <a:gs pos="0">
                  <a:schemeClr val="accent4">
                    <a:hueOff val="-512730"/>
                    <a:satOff val="34008"/>
                    <a:lumOff val="33784"/>
                  </a:schemeClr>
                </a:gs>
                <a:gs pos="35000">
                  <a:srgbClr val="E0BFFF"/>
                </a:gs>
                <a:gs pos="100000">
                  <a:schemeClr val="accent4">
                    <a:hueOff val="-600975"/>
                    <a:satOff val="34008"/>
                    <a:lumOff val="46757"/>
                  </a:schemeClr>
                </a:gs>
              </a:gsLst>
              <a:lin ang="16200000" scaled="0"/>
            </a:gradFill>
            <a:ln w="9525" cap="flat">
              <a:solidFill>
                <a:srgbClr val="9525CC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544724" y="160706"/>
              <a:ext cx="2630166" cy="1488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/>
              <a:r>
                <a:t>People text your class code to this number to join EDU 687. Your personal phone number is never shared. </a:t>
              </a:r>
            </a:p>
          </p:txBody>
        </p:sp>
      </p:grpSp>
      <p:grpSp>
        <p:nvGrpSpPr>
          <p:cNvPr id="258" name="Group 258"/>
          <p:cNvGrpSpPr/>
          <p:nvPr/>
        </p:nvGrpSpPr>
        <p:grpSpPr>
          <a:xfrm>
            <a:off x="6807199" y="2863749"/>
            <a:ext cx="3719617" cy="1809854"/>
            <a:chOff x="0" y="0"/>
            <a:chExt cx="3719615" cy="1809852"/>
          </a:xfrm>
        </p:grpSpPr>
        <p:sp>
          <p:nvSpPr>
            <p:cNvPr id="256" name="Shape 256"/>
            <p:cNvSpPr/>
            <p:nvPr/>
          </p:nvSpPr>
          <p:spPr>
            <a:xfrm>
              <a:off x="-1" y="-1"/>
              <a:ext cx="3719617" cy="1809854"/>
            </a:xfrm>
            <a:prstGeom prst="wedgeEllipseCallout">
              <a:avLst>
                <a:gd name="adj1" fmla="val -49392"/>
                <a:gd name="adj2" fmla="val 70000"/>
              </a:avLst>
            </a:prstGeom>
            <a:gradFill flip="none" rotWithShape="1">
              <a:gsLst>
                <a:gs pos="0">
                  <a:schemeClr val="accent4">
                    <a:hueOff val="-512730"/>
                    <a:satOff val="34008"/>
                    <a:lumOff val="33784"/>
                  </a:schemeClr>
                </a:gs>
                <a:gs pos="35000">
                  <a:srgbClr val="E0BFFF"/>
                </a:gs>
                <a:gs pos="100000">
                  <a:schemeClr val="accent4">
                    <a:hueOff val="-600975"/>
                    <a:satOff val="34008"/>
                    <a:lumOff val="46757"/>
                  </a:schemeClr>
                </a:gs>
              </a:gsLst>
              <a:lin ang="16200000" scaled="0"/>
            </a:gradFill>
            <a:ln w="9525" cap="flat">
              <a:solidFill>
                <a:srgbClr val="9525CC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544724" y="160706"/>
              <a:ext cx="2630166" cy="1488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/>
              <a:r>
                <a:t>People use this unique code to this number to join and receive messages from EDU 687.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type="title"/>
          </p:nvPr>
        </p:nvSpPr>
        <p:spPr>
          <a:xfrm>
            <a:off x="5351460" y="3594100"/>
            <a:ext cx="9144005" cy="1371600"/>
          </a:xfrm>
          <a:prstGeom prst="rect">
            <a:avLst/>
          </a:prstGeom>
        </p:spPr>
        <p:txBody>
          <a:bodyPr/>
          <a:lstStyle/>
          <a:p>
            <a:pPr algn="ctr"/>
            <a:r>
              <a:t>EDU 687 Tentative </a:t>
            </a:r>
          </a:p>
          <a:p>
            <a:pPr algn="ctr"/>
            <a:r>
              <a:t>Course Calendar </a:t>
            </a:r>
          </a:p>
        </p:txBody>
      </p:sp>
      <p:pic>
        <p:nvPicPr>
          <p:cNvPr id="261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2" cy="660932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Shape 262"/>
          <p:cNvSpPr/>
          <p:nvPr>
            <p:ph type="sldNum" sz="quarter" idx="4294967295"/>
          </p:nvPr>
        </p:nvSpPr>
        <p:spPr>
          <a:xfrm>
            <a:off x="10498777" y="6423343"/>
            <a:ext cx="167637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6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000" y="215900"/>
            <a:ext cx="7442200" cy="6426200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Shape 264"/>
          <p:cNvSpPr/>
          <p:nvPr/>
        </p:nvSpPr>
        <p:spPr>
          <a:xfrm>
            <a:off x="7404100" y="1676400"/>
            <a:ext cx="3022551" cy="1412826"/>
          </a:xfrm>
          <a:prstGeom prst="wedgeEllipseCallout">
            <a:avLst>
              <a:gd name="adj1" fmla="val -61371"/>
              <a:gd name="adj2" fmla="val -82138"/>
            </a:avLst>
          </a:prstGeom>
          <a:solidFill>
            <a:schemeClr val="accent2"/>
          </a:solidFill>
          <a:ln w="25400">
            <a:solidFill>
              <a:srgbClr val="37862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ctr">
              <a:defRPr b="1" sz="3100">
                <a:solidFill>
                  <a:srgbClr val="FFFFFF"/>
                </a:solidFill>
              </a:defRPr>
            </a:lvl1pPr>
          </a:lstStyle>
          <a:p>
            <a:pPr/>
            <a:r>
              <a:t>Online class 06/21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type="title"/>
          </p:nvPr>
        </p:nvSpPr>
        <p:spPr>
          <a:xfrm>
            <a:off x="1522413" y="495300"/>
            <a:ext cx="9144001" cy="137160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defRPr b="1"/>
            </a:pPr>
            <a:r>
              <a:t>The Florida Principal </a:t>
            </a:r>
          </a:p>
          <a:p>
            <a:pPr algn="ctr">
              <a:defRPr b="1"/>
            </a:pPr>
            <a:r>
              <a:t>Leadership Standards</a:t>
            </a:r>
          </a:p>
        </p:txBody>
      </p:sp>
      <p:sp>
        <p:nvSpPr>
          <p:cNvPr id="267" name="Shape 267"/>
          <p:cNvSpPr/>
          <p:nvPr>
            <p:ph type="body" idx="1"/>
          </p:nvPr>
        </p:nvSpPr>
        <p:spPr>
          <a:xfrm>
            <a:off x="1001752" y="2412999"/>
            <a:ext cx="9134396" cy="4114802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marL="0" indent="0" defTabSz="851389">
              <a:lnSpc>
                <a:spcPct val="100000"/>
              </a:lnSpc>
              <a:spcBef>
                <a:spcPts val="0"/>
              </a:spcBef>
              <a:buSzTx/>
              <a:buNone/>
              <a:defRPr sz="2100"/>
            </a:pPr>
            <a:r>
              <a:t>The State of FL Principal Leadership Standards addressed: </a:t>
            </a:r>
          </a:p>
          <a:p>
            <a:pPr lvl="1" marL="0" indent="425693" defTabSz="851389">
              <a:lnSpc>
                <a:spcPct val="100000"/>
              </a:lnSpc>
              <a:spcBef>
                <a:spcPts val="0"/>
              </a:spcBef>
              <a:buSzTx/>
              <a:buNone/>
              <a:defRPr sz="2100"/>
            </a:pPr>
          </a:p>
          <a:p>
            <a:pPr lvl="1" marL="0" indent="425693" defTabSz="851389">
              <a:lnSpc>
                <a:spcPct val="100000"/>
              </a:lnSpc>
              <a:spcBef>
                <a:spcPts val="0"/>
              </a:spcBef>
              <a:buSzTx/>
              <a:buNone/>
              <a:defRPr sz="2100" u="sng"/>
            </a:pPr>
            <a:r>
              <a:t>Standard 8: School Management</a:t>
            </a:r>
          </a:p>
          <a:p>
            <a:pPr lvl="1" marL="0" indent="425693" defTabSz="851389">
              <a:lnSpc>
                <a:spcPct val="100000"/>
              </a:lnSpc>
              <a:spcBef>
                <a:spcPts val="0"/>
              </a:spcBef>
              <a:buSzTx/>
              <a:buNone/>
              <a:defRPr sz="2100"/>
            </a:pPr>
            <a:r>
              <a:t>Effective school leaders manage the organization, operations, and facilities in </a:t>
            </a:r>
          </a:p>
          <a:p>
            <a:pPr lvl="1" marL="0" indent="425693" defTabSz="851389">
              <a:lnSpc>
                <a:spcPct val="100000"/>
              </a:lnSpc>
              <a:spcBef>
                <a:spcPts val="0"/>
              </a:spcBef>
              <a:buSzTx/>
              <a:buNone/>
              <a:defRPr sz="2100"/>
            </a:pPr>
            <a:r>
              <a:t>ways that maximize the use of resources to promote a safe, efficient, legal, and </a:t>
            </a:r>
          </a:p>
          <a:p>
            <a:pPr lvl="1" marL="0" indent="425693" defTabSz="851389">
              <a:lnSpc>
                <a:spcPct val="100000"/>
              </a:lnSpc>
              <a:spcBef>
                <a:spcPts val="0"/>
              </a:spcBef>
              <a:buSzTx/>
              <a:buNone/>
              <a:defRPr sz="2100"/>
            </a:pPr>
            <a:r>
              <a:t>effective learning environment.</a:t>
            </a:r>
          </a:p>
          <a:p>
            <a:pPr lvl="1" marL="0" indent="425693" defTabSz="851389">
              <a:lnSpc>
                <a:spcPct val="100000"/>
              </a:lnSpc>
              <a:spcBef>
                <a:spcPts val="0"/>
              </a:spcBef>
              <a:buSzTx/>
              <a:buNone/>
              <a:defRPr sz="2100"/>
            </a:pPr>
          </a:p>
          <a:p>
            <a:pPr lvl="1" marL="0" indent="425693" defTabSz="851389">
              <a:lnSpc>
                <a:spcPct val="100000"/>
              </a:lnSpc>
              <a:spcBef>
                <a:spcPts val="0"/>
              </a:spcBef>
              <a:buSzTx/>
              <a:buNone/>
              <a:defRPr sz="2100" u="sng"/>
            </a:pPr>
            <a:r>
              <a:t>Standard 9: Communication</a:t>
            </a:r>
          </a:p>
          <a:p>
            <a:pPr lvl="1" marL="0" indent="425693" defTabSz="851389">
              <a:lnSpc>
                <a:spcPct val="100000"/>
              </a:lnSpc>
              <a:spcBef>
                <a:spcPts val="0"/>
              </a:spcBef>
              <a:buSzTx/>
              <a:buNone/>
              <a:defRPr sz="2100"/>
            </a:pPr>
            <a:r>
              <a:t>Effective school leaders practice two-way communications and use appropriate </a:t>
            </a:r>
          </a:p>
          <a:p>
            <a:pPr lvl="1" marL="0" indent="425693" defTabSz="851389">
              <a:lnSpc>
                <a:spcPct val="100000"/>
              </a:lnSpc>
              <a:spcBef>
                <a:spcPts val="0"/>
              </a:spcBef>
              <a:buSzTx/>
              <a:buNone/>
              <a:defRPr sz="2100"/>
            </a:pPr>
            <a:r>
              <a:t>oral, written, and electronic communication and collaboration skills to </a:t>
            </a:r>
          </a:p>
          <a:p>
            <a:pPr lvl="1" marL="0" indent="425693" defTabSz="851389">
              <a:lnSpc>
                <a:spcPct val="100000"/>
              </a:lnSpc>
              <a:spcBef>
                <a:spcPts val="0"/>
              </a:spcBef>
              <a:buSzTx/>
              <a:buNone/>
              <a:defRPr sz="2100"/>
            </a:pPr>
            <a:r>
              <a:t>accomplish school and system goals by building and maintaining relationships </a:t>
            </a:r>
          </a:p>
          <a:p>
            <a:pPr lvl="1" marL="0" indent="425693" defTabSz="851389">
              <a:lnSpc>
                <a:spcPct val="100000"/>
              </a:lnSpc>
              <a:spcBef>
                <a:spcPts val="0"/>
              </a:spcBef>
              <a:buSzTx/>
              <a:buNone/>
              <a:defRPr sz="2100"/>
            </a:pPr>
            <a:r>
              <a:t>with students, faculty, parents, and community.</a:t>
            </a:r>
          </a:p>
        </p:txBody>
      </p:sp>
      <p:pic>
        <p:nvPicPr>
          <p:cNvPr id="268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4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age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86616" y="1473200"/>
            <a:ext cx="2538689" cy="186515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sp>
        <p:nvSpPr>
          <p:cNvPr id="270" name="Shape 270"/>
          <p:cNvSpPr/>
          <p:nvPr>
            <p:ph type="sldNum" sz="quarter" idx="4294967295"/>
          </p:nvPr>
        </p:nvSpPr>
        <p:spPr>
          <a:xfrm>
            <a:off x="10498777" y="6423340"/>
            <a:ext cx="167637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type="title"/>
          </p:nvPr>
        </p:nvSpPr>
        <p:spPr>
          <a:xfrm>
            <a:off x="887413" y="-152400"/>
            <a:ext cx="9144001" cy="1371600"/>
          </a:xfrm>
          <a:prstGeom prst="rect">
            <a:avLst/>
          </a:prstGeom>
        </p:spPr>
        <p:txBody>
          <a:bodyPr/>
          <a:lstStyle>
            <a:lvl1pPr algn="ctr" defTabSz="758951">
              <a:defRPr i="1" spc="0" sz="2900"/>
            </a:lvl1pPr>
          </a:lstStyle>
          <a:p>
            <a:pPr/>
            <a:r>
              <a:t>Complete the online notebook using the textbook and presentation. </a:t>
            </a:r>
          </a:p>
        </p:txBody>
      </p:sp>
      <p:sp>
        <p:nvSpPr>
          <p:cNvPr id="273" name="Shape 273"/>
          <p:cNvSpPr/>
          <p:nvPr>
            <p:ph type="sldNum" sz="quarter" idx="4294967295"/>
          </p:nvPr>
        </p:nvSpPr>
        <p:spPr>
          <a:xfrm>
            <a:off x="10498778" y="6423342"/>
            <a:ext cx="167637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74" name="image5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5123" y="1443727"/>
            <a:ext cx="4108532" cy="5084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41732" y="1436662"/>
            <a:ext cx="3775100" cy="50989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type="title"/>
          </p:nvPr>
        </p:nvSpPr>
        <p:spPr>
          <a:xfrm>
            <a:off x="811213" y="-266700"/>
            <a:ext cx="9144001" cy="1371600"/>
          </a:xfrm>
          <a:prstGeom prst="rect">
            <a:avLst/>
          </a:prstGeom>
        </p:spPr>
        <p:txBody>
          <a:bodyPr/>
          <a:lstStyle/>
          <a:p>
            <a:pPr algn="ctr">
              <a:defRPr i="1"/>
            </a:pPr>
            <a:r>
              <a:t>Chapter 7: </a:t>
            </a:r>
          </a:p>
          <a:p>
            <a:pPr algn="ctr">
              <a:defRPr i="1"/>
            </a:pPr>
            <a:r>
              <a:t>Multimedia in education: key points</a:t>
            </a:r>
          </a:p>
        </p:txBody>
      </p:sp>
      <p:sp>
        <p:nvSpPr>
          <p:cNvPr id="278" name="Shape 278"/>
          <p:cNvSpPr/>
          <p:nvPr>
            <p:ph type="sldNum" sz="quarter" idx="4294967295"/>
          </p:nvPr>
        </p:nvSpPr>
        <p:spPr>
          <a:xfrm>
            <a:off x="10498778" y="6423342"/>
            <a:ext cx="167637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79" name="image5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11461" y="-740"/>
            <a:ext cx="1874192" cy="2319543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hape 280"/>
          <p:cNvSpPr/>
          <p:nvPr/>
        </p:nvSpPr>
        <p:spPr>
          <a:xfrm>
            <a:off x="254791" y="1024257"/>
            <a:ext cx="10077455" cy="4326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/>
          <a:p>
            <a:pPr marL="202129" indent="-202129" defTabSz="384047">
              <a:lnSpc>
                <a:spcPct val="90000"/>
              </a:lnSpc>
              <a:buSzPct val="100000"/>
              <a:buAutoNum type="arabicPeriod" startAt="1"/>
              <a:defRPr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 Read </a:t>
            </a:r>
            <a:r>
              <a:rPr i="1"/>
              <a:t>Chapter 7: Multimedia in education (p. 115-132).</a:t>
            </a:r>
            <a:r>
              <a:t> </a:t>
            </a:r>
            <a:endParaRPr spc="57"/>
          </a:p>
          <a:p>
            <a:pPr marL="202129" indent="-202129" defTabSz="384047">
              <a:lnSpc>
                <a:spcPct val="90000"/>
              </a:lnSpc>
              <a:buSzPct val="100000"/>
              <a:buAutoNum type="arabicPeriod" startAt="1"/>
              <a:defRPr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 Key points to consider: </a:t>
            </a:r>
            <a:endParaRPr spc="57"/>
          </a:p>
          <a:p>
            <a:pPr lvl="1" marL="311617" indent="-151596" defTabSz="384047">
              <a:lnSpc>
                <a:spcPct val="90000"/>
              </a:lnSpc>
              <a:buSzPct val="100000"/>
              <a:buChar char="•"/>
              <a:defRPr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Reviews the development and use of multimedia technologies in education. </a:t>
            </a:r>
            <a:endParaRPr spc="57"/>
          </a:p>
          <a:p>
            <a:pPr lvl="1" marL="311617" indent="-151596" defTabSz="384047">
              <a:lnSpc>
                <a:spcPct val="90000"/>
              </a:lnSpc>
              <a:buSzPct val="100000"/>
              <a:buChar char="•"/>
              <a:defRPr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rPr spc="57"/>
              <a:t>Focus is on instruction. Interest and investment increases and appeals to teachers/students. </a:t>
            </a:r>
            <a:endParaRPr spc="57"/>
          </a:p>
          <a:p>
            <a:pPr lvl="1" marL="311617" indent="-151596" defTabSz="384047">
              <a:lnSpc>
                <a:spcPct val="90000"/>
              </a:lnSpc>
              <a:buSzPct val="100000"/>
              <a:buChar char="•"/>
              <a:defRPr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rPr spc="57"/>
              <a:t>Definition of multimedia as it pertains to educational technology. </a:t>
            </a:r>
            <a:endParaRPr spc="57"/>
          </a:p>
          <a:p>
            <a:pPr defTabSz="384047">
              <a:lnSpc>
                <a:spcPct val="90000"/>
              </a:lnSpc>
              <a:defRPr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endParaRPr spc="57"/>
          </a:p>
          <a:p>
            <a:pPr lvl="1" marL="311617" indent="-151596" defTabSz="384047">
              <a:lnSpc>
                <a:spcPct val="90000"/>
              </a:lnSpc>
              <a:buSzPct val="100000"/>
              <a:buChar char="•"/>
              <a:defRPr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endParaRPr spc="57"/>
          </a:p>
          <a:p>
            <a:pPr defTabSz="384047">
              <a:lnSpc>
                <a:spcPct val="90000"/>
              </a:lnSpc>
              <a:defRPr spc="57"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  <a:p>
            <a:pPr defTabSz="384047">
              <a:lnSpc>
                <a:spcPct val="90000"/>
              </a:lnSpc>
              <a:defRPr spc="57"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  <a:p>
            <a:pPr defTabSz="384047">
              <a:lnSpc>
                <a:spcPct val="90000"/>
              </a:lnSpc>
              <a:defRPr spc="57"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  <a:p>
            <a:pPr defTabSz="384047">
              <a:lnSpc>
                <a:spcPct val="90000"/>
              </a:lnSpc>
              <a:defRPr spc="57"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  <a:p>
            <a:pPr defTabSz="384047">
              <a:lnSpc>
                <a:spcPct val="90000"/>
              </a:lnSpc>
              <a:defRPr spc="57"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  <a:p>
            <a:pPr defTabSz="384047">
              <a:lnSpc>
                <a:spcPct val="90000"/>
              </a:lnSpc>
              <a:defRPr spc="57"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  <a:p>
            <a:pPr defTabSz="384047">
              <a:lnSpc>
                <a:spcPct val="90000"/>
              </a:lnSpc>
              <a:defRPr spc="57"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  <a:p>
            <a:pPr defTabSz="384047">
              <a:lnSpc>
                <a:spcPct val="90000"/>
              </a:lnSpc>
              <a:defRPr spc="57"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pic>
        <p:nvPicPr>
          <p:cNvPr id="281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17975" y="2451839"/>
            <a:ext cx="4450710" cy="4421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type="title"/>
          </p:nvPr>
        </p:nvSpPr>
        <p:spPr>
          <a:xfrm>
            <a:off x="811213" y="-63500"/>
            <a:ext cx="9144001" cy="1371600"/>
          </a:xfrm>
          <a:prstGeom prst="rect">
            <a:avLst/>
          </a:prstGeom>
        </p:spPr>
        <p:txBody>
          <a:bodyPr/>
          <a:lstStyle/>
          <a:p>
            <a:pPr algn="ctr">
              <a:defRPr i="1"/>
            </a:pPr>
            <a:r>
              <a:t>Chapter 7: </a:t>
            </a:r>
          </a:p>
          <a:p>
            <a:pPr algn="ctr">
              <a:defRPr i="1"/>
            </a:pPr>
            <a:r>
              <a:t>Multimedia in education: key points</a:t>
            </a:r>
          </a:p>
        </p:txBody>
      </p:sp>
      <p:sp>
        <p:nvSpPr>
          <p:cNvPr id="284" name="Shape 284"/>
          <p:cNvSpPr/>
          <p:nvPr>
            <p:ph type="sldNum" sz="quarter" idx="4294967295"/>
          </p:nvPr>
        </p:nvSpPr>
        <p:spPr>
          <a:xfrm>
            <a:off x="10498778" y="6423342"/>
            <a:ext cx="167637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85" name="image5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11461" y="-740"/>
            <a:ext cx="1874192" cy="2319543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hape 286"/>
          <p:cNvSpPr/>
          <p:nvPr/>
        </p:nvSpPr>
        <p:spPr>
          <a:xfrm>
            <a:off x="344486" y="1530987"/>
            <a:ext cx="10077455" cy="5115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/>
          <a:p>
            <a:pPr lvl="1" marL="311617" indent="-151596" defTabSz="384047">
              <a:lnSpc>
                <a:spcPct val="90000"/>
              </a:lnSpc>
              <a:buSzPct val="100000"/>
              <a:buChar char="•"/>
              <a:defRPr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Challenge of educating students to thrive in a multimedia-dependent society</a:t>
            </a:r>
            <a:endParaRPr spc="57"/>
          </a:p>
          <a:p>
            <a:pPr lvl="1" marL="311617" indent="-151596" defTabSz="384047">
              <a:lnSpc>
                <a:spcPct val="90000"/>
              </a:lnSpc>
              <a:buSzPct val="100000"/>
              <a:buChar char="•"/>
              <a:defRPr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rPr spc="57"/>
              <a:t>Multimedia includes both hardware and software components.  </a:t>
            </a:r>
            <a:endParaRPr spc="57"/>
          </a:p>
          <a:p>
            <a:pPr lvl="1" marL="311617" indent="-151596" defTabSz="384047">
              <a:lnSpc>
                <a:spcPct val="90000"/>
              </a:lnSpc>
              <a:buSzPct val="100000"/>
              <a:buChar char="•"/>
              <a:defRPr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rPr spc="57"/>
              <a:t>Multimedia can be used to enhance instruction by teacher presentations, student projects and discovery learning. </a:t>
            </a:r>
            <a:endParaRPr spc="57"/>
          </a:p>
          <a:p>
            <a:pPr lvl="1" marL="311617" indent="-151596" defTabSz="384047">
              <a:lnSpc>
                <a:spcPct val="90000"/>
              </a:lnSpc>
              <a:buSzPct val="100000"/>
              <a:buChar char="•"/>
              <a:defRPr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rPr spc="57"/>
              <a:t>Educators need to be cognizant of copyright infringement in utilizing copyright material (video, images and sound). </a:t>
            </a:r>
            <a:endParaRPr spc="57"/>
          </a:p>
          <a:p>
            <a:pPr lvl="1" marL="311617" indent="-151596" defTabSz="384047">
              <a:lnSpc>
                <a:spcPct val="90000"/>
              </a:lnSpc>
              <a:buSzPct val="100000"/>
              <a:buChar char="•"/>
              <a:defRPr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endParaRPr spc="57"/>
          </a:p>
          <a:p>
            <a:pPr lvl="1" marL="311617" indent="-151596" defTabSz="384047">
              <a:lnSpc>
                <a:spcPct val="90000"/>
              </a:lnSpc>
              <a:buSzPct val="100000"/>
              <a:buChar char="•"/>
              <a:defRPr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endParaRPr spc="57"/>
          </a:p>
          <a:p>
            <a:pPr defTabSz="384047">
              <a:lnSpc>
                <a:spcPct val="90000"/>
              </a:lnSpc>
              <a:defRPr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endParaRPr spc="57"/>
          </a:p>
          <a:p>
            <a:pPr lvl="1" marL="311617" indent="-151596" defTabSz="384047">
              <a:lnSpc>
                <a:spcPct val="90000"/>
              </a:lnSpc>
              <a:buSzPct val="100000"/>
              <a:buChar char="•"/>
              <a:defRPr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endParaRPr spc="57"/>
          </a:p>
          <a:p>
            <a:pPr defTabSz="384047">
              <a:lnSpc>
                <a:spcPct val="90000"/>
              </a:lnSpc>
              <a:defRPr spc="57"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  <a:p>
            <a:pPr defTabSz="384047">
              <a:lnSpc>
                <a:spcPct val="90000"/>
              </a:lnSpc>
              <a:defRPr spc="57"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  <a:p>
            <a:pPr defTabSz="384047">
              <a:lnSpc>
                <a:spcPct val="90000"/>
              </a:lnSpc>
              <a:defRPr spc="57"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  <a:p>
            <a:pPr defTabSz="384047">
              <a:lnSpc>
                <a:spcPct val="90000"/>
              </a:lnSpc>
              <a:defRPr spc="57"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  <a:p>
            <a:pPr defTabSz="384047">
              <a:lnSpc>
                <a:spcPct val="90000"/>
              </a:lnSpc>
              <a:defRPr spc="57"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  <a:p>
            <a:pPr defTabSz="384047">
              <a:lnSpc>
                <a:spcPct val="90000"/>
              </a:lnSpc>
              <a:defRPr spc="57"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  <a:p>
            <a:pPr defTabSz="384047">
              <a:lnSpc>
                <a:spcPct val="90000"/>
              </a:lnSpc>
              <a:defRPr spc="57"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  <a:p>
            <a:pPr defTabSz="384047">
              <a:lnSpc>
                <a:spcPct val="90000"/>
              </a:lnSpc>
              <a:defRPr spc="57"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pic>
        <p:nvPicPr>
          <p:cNvPr id="287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5113" y="3383915"/>
            <a:ext cx="7696201" cy="2984501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